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Override1.xml" ContentType="application/vnd.openxmlformats-officedocument.themeOverride+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74" r:id="rId3"/>
    <p:sldMasterId id="2147483786" r:id="rId4"/>
  </p:sldMasterIdLst>
  <p:notesMasterIdLst>
    <p:notesMasterId r:id="rId43"/>
  </p:notesMasterIdLst>
  <p:sldIdLst>
    <p:sldId id="2106" r:id="rId5"/>
    <p:sldId id="2108" r:id="rId6"/>
    <p:sldId id="1255" r:id="rId7"/>
    <p:sldId id="2109" r:id="rId8"/>
    <p:sldId id="2110" r:id="rId9"/>
    <p:sldId id="1376" r:id="rId10"/>
    <p:sldId id="1313" r:id="rId11"/>
    <p:sldId id="1314" r:id="rId12"/>
    <p:sldId id="2145" r:id="rId13"/>
    <p:sldId id="1317" r:id="rId14"/>
    <p:sldId id="2144" r:id="rId15"/>
    <p:sldId id="2143" r:id="rId16"/>
    <p:sldId id="2142" r:id="rId17"/>
    <p:sldId id="2141" r:id="rId18"/>
    <p:sldId id="1325" r:id="rId19"/>
    <p:sldId id="2138" r:id="rId20"/>
    <p:sldId id="1106" r:id="rId21"/>
    <p:sldId id="1394" r:id="rId22"/>
    <p:sldId id="1438" r:id="rId23"/>
    <p:sldId id="1395" r:id="rId24"/>
    <p:sldId id="1400" r:id="rId25"/>
    <p:sldId id="1449" r:id="rId26"/>
    <p:sldId id="1430" r:id="rId27"/>
    <p:sldId id="1645" r:id="rId28"/>
    <p:sldId id="2122" r:id="rId29"/>
    <p:sldId id="2124" r:id="rId30"/>
    <p:sldId id="1664" r:id="rId31"/>
    <p:sldId id="1669" r:id="rId32"/>
    <p:sldId id="2139" r:id="rId33"/>
    <p:sldId id="2129" r:id="rId34"/>
    <p:sldId id="1740" r:id="rId35"/>
    <p:sldId id="2123" r:id="rId36"/>
    <p:sldId id="1570" r:id="rId37"/>
    <p:sldId id="1524" r:id="rId38"/>
    <p:sldId id="1575" r:id="rId39"/>
    <p:sldId id="1579" r:id="rId40"/>
    <p:sldId id="1533" r:id="rId41"/>
    <p:sldId id="2140" r:id="rId42"/>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5pPr>
    <a:lvl6pPr marL="2286000" algn="l" defTabSz="914400" rtl="0" eaLnBrk="1" latinLnBrk="0" hangingPunct="1">
      <a:defRPr kern="1200">
        <a:solidFill>
          <a:schemeClr val="tx1"/>
        </a:solidFill>
        <a:latin typeface="Franklin Gothic Book" panose="020B0503020102020204" pitchFamily="34" charset="0"/>
        <a:ea typeface="+mn-ea"/>
        <a:cs typeface="+mn-cs"/>
      </a:defRPr>
    </a:lvl6pPr>
    <a:lvl7pPr marL="2743200" algn="l" defTabSz="914400" rtl="0" eaLnBrk="1" latinLnBrk="0" hangingPunct="1">
      <a:defRPr kern="1200">
        <a:solidFill>
          <a:schemeClr val="tx1"/>
        </a:solidFill>
        <a:latin typeface="Franklin Gothic Book" panose="020B0503020102020204" pitchFamily="34" charset="0"/>
        <a:ea typeface="+mn-ea"/>
        <a:cs typeface="+mn-cs"/>
      </a:defRPr>
    </a:lvl7pPr>
    <a:lvl8pPr marL="3200400" algn="l" defTabSz="914400" rtl="0" eaLnBrk="1" latinLnBrk="0" hangingPunct="1">
      <a:defRPr kern="1200">
        <a:solidFill>
          <a:schemeClr val="tx1"/>
        </a:solidFill>
        <a:latin typeface="Franklin Gothic Book" panose="020B0503020102020204" pitchFamily="34" charset="0"/>
        <a:ea typeface="+mn-ea"/>
        <a:cs typeface="+mn-cs"/>
      </a:defRPr>
    </a:lvl8pPr>
    <a:lvl9pPr marL="3657600" algn="l" defTabSz="914400" rtl="0" eaLnBrk="1" latinLnBrk="0" hangingPunct="1">
      <a:defRPr kern="1200">
        <a:solidFill>
          <a:schemeClr val="tx1"/>
        </a:solidFill>
        <a:latin typeface="Franklin Gothic Book" panose="020B05030201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94626" autoAdjust="0"/>
  </p:normalViewPr>
  <p:slideViewPr>
    <p:cSldViewPr snapToGrid="0">
      <p:cViewPr varScale="1">
        <p:scale>
          <a:sx n="121" d="100"/>
          <a:sy n="121" d="100"/>
        </p:scale>
        <p:origin x="728" y="168"/>
      </p:cViewPr>
      <p:guideLst>
        <p:guide orient="horz" pos="2160"/>
        <p:guide pos="3840"/>
      </p:guideLst>
    </p:cSldViewPr>
  </p:slideViewPr>
  <p:notesTextViewPr>
    <p:cViewPr>
      <p:scale>
        <a:sx n="1" d="1"/>
        <a:sy n="1" d="1"/>
      </p:scale>
      <p:origin x="0" y="0"/>
    </p:cViewPr>
  </p:notesTextViewPr>
  <p:sorterViewPr>
    <p:cViewPr>
      <p:scale>
        <a:sx n="141" d="100"/>
        <a:sy n="141" d="100"/>
      </p:scale>
      <p:origin x="0" y="1478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197B7C2-65AE-D74A-A86E-56EDE9C4876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F2D648B2-4BD3-8F47-A0DC-A96B66EE21EE}"/>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23266049-6D5D-EE44-90A5-CBAF176A074E}" type="datetimeFigureOut">
              <a:rPr lang="en-US"/>
              <a:pPr>
                <a:defRPr/>
              </a:pPr>
              <a:t>9/29/21</a:t>
            </a:fld>
            <a:endParaRPr lang="en-US"/>
          </a:p>
        </p:txBody>
      </p:sp>
      <p:sp>
        <p:nvSpPr>
          <p:cNvPr id="4" name="Slide Image Placeholder 3">
            <a:extLst>
              <a:ext uri="{FF2B5EF4-FFF2-40B4-BE49-F238E27FC236}">
                <a16:creationId xmlns:a16="http://schemas.microsoft.com/office/drawing/2014/main" id="{F856F4D9-78D7-C24B-90DE-A35961DC3451}"/>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E175354F-EF07-7148-B8BC-7385FDE6FCF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60B8D1B1-8FF9-B148-ACC6-F8ADF05AE295}"/>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a:extLst>
              <a:ext uri="{FF2B5EF4-FFF2-40B4-BE49-F238E27FC236}">
                <a16:creationId xmlns:a16="http://schemas.microsoft.com/office/drawing/2014/main" id="{C20A820F-7C0B-8E4C-97E3-FF0B46158F52}"/>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E0662EE0-6010-BD40-B8F0-97A2A976B294}"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912813" rtl="0" eaLnBrk="0" fontAlgn="base" hangingPunct="0">
      <a:spcBef>
        <a:spcPct val="30000"/>
      </a:spcBef>
      <a:spcAft>
        <a:spcPct val="0"/>
      </a:spcAft>
      <a:defRPr sz="1200" kern="1200">
        <a:solidFill>
          <a:schemeClr val="tx1"/>
        </a:solidFill>
        <a:latin typeface="+mn-lt"/>
        <a:ea typeface="+mn-ea"/>
        <a:cs typeface="+mn-cs"/>
      </a:defRPr>
    </a:lvl1pPr>
    <a:lvl2pPr marL="455613" algn="l" defTabSz="912813" rtl="0" eaLnBrk="0" fontAlgn="base" hangingPunct="0">
      <a:spcBef>
        <a:spcPct val="30000"/>
      </a:spcBef>
      <a:spcAft>
        <a:spcPct val="0"/>
      </a:spcAft>
      <a:defRPr sz="1200" kern="1200">
        <a:solidFill>
          <a:schemeClr val="tx1"/>
        </a:solidFill>
        <a:latin typeface="+mn-lt"/>
        <a:ea typeface="+mn-ea"/>
        <a:cs typeface="+mn-cs"/>
      </a:defRPr>
    </a:lvl2pPr>
    <a:lvl3pPr marL="912813" algn="l" defTabSz="912813" rtl="0" eaLnBrk="0" fontAlgn="base" hangingPunct="0">
      <a:spcBef>
        <a:spcPct val="30000"/>
      </a:spcBef>
      <a:spcAft>
        <a:spcPct val="0"/>
      </a:spcAft>
      <a:defRPr sz="1200" kern="1200">
        <a:solidFill>
          <a:schemeClr val="tx1"/>
        </a:solidFill>
        <a:latin typeface="+mn-lt"/>
        <a:ea typeface="+mn-ea"/>
        <a:cs typeface="+mn-cs"/>
      </a:defRPr>
    </a:lvl3pPr>
    <a:lvl4pPr marL="1370013" algn="l" defTabSz="912813" rtl="0" eaLnBrk="0" fontAlgn="base" hangingPunct="0">
      <a:spcBef>
        <a:spcPct val="30000"/>
      </a:spcBef>
      <a:spcAft>
        <a:spcPct val="0"/>
      </a:spcAft>
      <a:defRPr sz="1200" kern="1200">
        <a:solidFill>
          <a:schemeClr val="tx1"/>
        </a:solidFill>
        <a:latin typeface="+mn-lt"/>
        <a:ea typeface="+mn-ea"/>
        <a:cs typeface="+mn-cs"/>
      </a:defRPr>
    </a:lvl4pPr>
    <a:lvl5pPr marL="1827213" algn="l" defTabSz="912813" rtl="0" eaLnBrk="0" fontAlgn="base" hangingPunct="0">
      <a:spcBef>
        <a:spcPct val="30000"/>
      </a:spcBef>
      <a:spcAft>
        <a:spcPct val="0"/>
      </a:spcAft>
      <a:defRPr sz="1200" kern="1200">
        <a:solidFill>
          <a:schemeClr val="tx1"/>
        </a:solidFill>
        <a:latin typeface="+mn-lt"/>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Lift: 70% of those who were born before 1976 own a copy, whereas 56% of those who were born after 1976 own a copy – there is a difference, but it is not large).</a:t>
            </a:r>
          </a:p>
        </p:txBody>
      </p:sp>
      <p:sp>
        <p:nvSpPr>
          <p:cNvPr id="4" name="Slide Number Placeholder 3"/>
          <p:cNvSpPr>
            <a:spLocks noGrp="1"/>
          </p:cNvSpPr>
          <p:nvPr>
            <p:ph type="sldNum" sz="quarter" idx="10"/>
          </p:nvPr>
        </p:nvSpPr>
        <p:spPr/>
        <p:txBody>
          <a:bodyPr/>
          <a:lstStyle/>
          <a:p>
            <a:fld id="{C5D2559E-1330-5F4E-826E-E982079549F4}" type="slidenum">
              <a:rPr lang="en-US" smtClean="0"/>
              <a:t>14</a:t>
            </a:fld>
            <a:endParaRPr lang="en-US" dirty="0"/>
          </a:p>
        </p:txBody>
      </p:sp>
    </p:spTree>
    <p:extLst>
      <p:ext uri="{BB962C8B-B14F-4D97-AF65-F5344CB8AC3E}">
        <p14:creationId xmlns:p14="http://schemas.microsoft.com/office/powerpoint/2010/main" val="2352531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F91F4F61-4FCF-7645-82E4-0D333CD93E5A}"/>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a:extLst>
              <a:ext uri="{FF2B5EF4-FFF2-40B4-BE49-F238E27FC236}">
                <a16:creationId xmlns:a16="http://schemas.microsoft.com/office/drawing/2014/main" id="{1E45A04D-C8F4-C445-A3BB-AE61B00DA57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27652" name="Slide Number Placeholder 3">
            <a:extLst>
              <a:ext uri="{FF2B5EF4-FFF2-40B4-BE49-F238E27FC236}">
                <a16:creationId xmlns:a16="http://schemas.microsoft.com/office/drawing/2014/main" id="{851E3F40-5C7E-D74A-A832-DC1BFC48215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E524C1F3-1BF9-CE4E-8CB3-3EB31E22E103}" type="slidenum">
              <a:rPr lang="en-US" altLang="en-US">
                <a:latin typeface="Calibri" panose="020F0502020204030204" pitchFamily="34" charset="0"/>
              </a:rPr>
              <a:pPr/>
              <a:t>15</a:t>
            </a:fld>
            <a:endParaRPr lang="en-US" altLang="en-US">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a:extLst>
              <a:ext uri="{FF2B5EF4-FFF2-40B4-BE49-F238E27FC236}">
                <a16:creationId xmlns:a16="http://schemas.microsoft.com/office/drawing/2014/main" id="{03E5E4BF-836F-8143-8017-1BCC34C033D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a:extLst>
              <a:ext uri="{FF2B5EF4-FFF2-40B4-BE49-F238E27FC236}">
                <a16:creationId xmlns:a16="http://schemas.microsoft.com/office/drawing/2014/main" id="{BEB88C25-5460-BE4A-A859-A62743E4065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29700" name="Slide Number Placeholder 3">
            <a:extLst>
              <a:ext uri="{FF2B5EF4-FFF2-40B4-BE49-F238E27FC236}">
                <a16:creationId xmlns:a16="http://schemas.microsoft.com/office/drawing/2014/main" id="{522B6BB5-1AE6-8844-8525-3A7077BFEF53}"/>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80C19057-FF34-B94B-A0A2-6D99D1536285}" type="slidenum">
              <a:rPr lang="en-US" altLang="en-US">
                <a:latin typeface="Calibri" panose="020F0502020204030204" pitchFamily="34" charset="0"/>
              </a:rPr>
              <a:pPr/>
              <a:t>16</a:t>
            </a:fld>
            <a:endParaRPr lang="en-US" altLang="en-US">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a:extLst>
              <a:ext uri="{FF2B5EF4-FFF2-40B4-BE49-F238E27FC236}">
                <a16:creationId xmlns:a16="http://schemas.microsoft.com/office/drawing/2014/main" id="{D16B05DC-BFC4-C24E-A6FF-408C22658BB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a:extLst>
              <a:ext uri="{FF2B5EF4-FFF2-40B4-BE49-F238E27FC236}">
                <a16:creationId xmlns:a16="http://schemas.microsoft.com/office/drawing/2014/main" id="{016A973C-41EF-2847-BE43-B0BD80FAF6E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49156" name="Slide Number Placeholder 3">
            <a:extLst>
              <a:ext uri="{FF2B5EF4-FFF2-40B4-BE49-F238E27FC236}">
                <a16:creationId xmlns:a16="http://schemas.microsoft.com/office/drawing/2014/main" id="{16CDAA1F-75D3-D142-A974-B2A50C5806A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203F3EF4-EE89-C847-AD17-14F146ACE5CB}" type="slidenum">
              <a:rPr lang="en-US" altLang="en-US">
                <a:latin typeface="Calibri" panose="020F0502020204030204" pitchFamily="34" charset="0"/>
              </a:rPr>
              <a:pPr/>
              <a:t>34</a:t>
            </a:fld>
            <a:endParaRPr lang="en-US" altLang="en-US">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a:extLst>
              <a:ext uri="{FF2B5EF4-FFF2-40B4-BE49-F238E27FC236}">
                <a16:creationId xmlns:a16="http://schemas.microsoft.com/office/drawing/2014/main" id="{8361D1E4-03AF-6641-8948-518190C0345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Notes Placeholder 2">
            <a:extLst>
              <a:ext uri="{FF2B5EF4-FFF2-40B4-BE49-F238E27FC236}">
                <a16:creationId xmlns:a16="http://schemas.microsoft.com/office/drawing/2014/main" id="{9D7EA94A-D1E1-9A4F-8AA7-F8060C31477F}"/>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3252" name="Slide Number Placeholder 3">
            <a:extLst>
              <a:ext uri="{FF2B5EF4-FFF2-40B4-BE49-F238E27FC236}">
                <a16:creationId xmlns:a16="http://schemas.microsoft.com/office/drawing/2014/main" id="{2A2F11F0-D438-8C48-A24B-197C4C3EE67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44594700-FEF2-814A-B43C-D0A74284D88A}" type="slidenum">
              <a:rPr lang="en-US" altLang="en-US">
                <a:latin typeface="Calibri" panose="020F0502020204030204" pitchFamily="34" charset="0"/>
              </a:rPr>
              <a:pPr/>
              <a:t>37</a:t>
            </a:fld>
            <a:endParaRPr lang="en-US" altLang="en-US">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4" name="Group 7">
            <a:extLst>
              <a:ext uri="{FF2B5EF4-FFF2-40B4-BE49-F238E27FC236}">
                <a16:creationId xmlns:a16="http://schemas.microsoft.com/office/drawing/2014/main" id="{C93F255F-E9DA-FF43-BB63-60A119141591}"/>
              </a:ext>
            </a:extLst>
          </p:cNvPr>
          <p:cNvGrpSpPr>
            <a:grpSpLocks/>
          </p:cNvGrpSpPr>
          <p:nvPr/>
        </p:nvGrpSpPr>
        <p:grpSpPr bwMode="auto">
          <a:xfrm>
            <a:off x="752475" y="744538"/>
            <a:ext cx="10674350" cy="5349875"/>
            <a:chOff x="752858" y="744469"/>
            <a:chExt cx="10674117" cy="5349671"/>
          </a:xfrm>
        </p:grpSpPr>
        <p:sp>
          <p:nvSpPr>
            <p:cNvPr id="5" name="Freeform 6">
              <a:extLst>
                <a:ext uri="{FF2B5EF4-FFF2-40B4-BE49-F238E27FC236}">
                  <a16:creationId xmlns:a16="http://schemas.microsoft.com/office/drawing/2014/main" id="{E381B943-9F6F-2448-A597-96199E503A23}"/>
                </a:ext>
              </a:extLst>
            </p:cNvPr>
            <p:cNvSpPr>
              <a:spLocks/>
            </p:cNvSpPr>
            <p:nvPr/>
          </p:nvSpPr>
          <p:spPr bwMode="auto">
            <a:xfrm>
              <a:off x="8151962" y="1685652"/>
              <a:ext cx="3275013" cy="4408488"/>
            </a:xfrm>
            <a:custGeom>
              <a:avLst/>
              <a:gdLst>
                <a:gd name="T0" fmla="*/ 2147483646 w 10000"/>
                <a:gd name="T1" fmla="*/ 0 h 10000"/>
                <a:gd name="T2" fmla="*/ 2147483646 w 10000"/>
                <a:gd name="T3" fmla="*/ 0 h 10000"/>
                <a:gd name="T4" fmla="*/ 2147483646 w 10000"/>
                <a:gd name="T5" fmla="*/ 2147483646 h 10000"/>
                <a:gd name="T6" fmla="*/ 0 w 10000"/>
                <a:gd name="T7" fmla="*/ 2147483646 h 10000"/>
                <a:gd name="T8" fmla="*/ 0 w 10000"/>
                <a:gd name="T9" fmla="*/ 2147483646 h 10000"/>
                <a:gd name="T10" fmla="*/ 2147483646 w 10000"/>
                <a:gd name="T11" fmla="*/ 2147483646 h 10000"/>
                <a:gd name="T12" fmla="*/ 2147483646 w 10000"/>
                <a:gd name="T13" fmla="*/ 0 h 1000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sp>
          <p:nvSpPr>
            <p:cNvPr id="6" name="Freeform 6">
              <a:extLst>
                <a:ext uri="{FF2B5EF4-FFF2-40B4-BE49-F238E27FC236}">
                  <a16:creationId xmlns:a16="http://schemas.microsoft.com/office/drawing/2014/main" id="{DD34A47B-A251-154C-9D86-85CB357F8DA7}"/>
                </a:ext>
              </a:extLst>
            </p:cNvPr>
            <p:cNvSpPr>
              <a:spLocks/>
            </p:cNvSpPr>
            <p:nvPr/>
          </p:nvSpPr>
          <p:spPr bwMode="auto">
            <a:xfrm flipH="1" flipV="1">
              <a:off x="752858" y="744469"/>
              <a:ext cx="3275668" cy="4408488"/>
            </a:xfrm>
            <a:custGeom>
              <a:avLst/>
              <a:gdLst>
                <a:gd name="T0" fmla="*/ 2147483646 w 10002"/>
                <a:gd name="T1" fmla="*/ 0 h 10000"/>
                <a:gd name="T2" fmla="*/ 2147483646 w 10002"/>
                <a:gd name="T3" fmla="*/ 0 h 10000"/>
                <a:gd name="T4" fmla="*/ 2147483646 w 10002"/>
                <a:gd name="T5" fmla="*/ 2147483646 h 10000"/>
                <a:gd name="T6" fmla="*/ 70253286 w 10002"/>
                <a:gd name="T7" fmla="*/ 2147483646 h 10000"/>
                <a:gd name="T8" fmla="*/ 0 w 10002"/>
                <a:gd name="T9" fmla="*/ 2147483646 h 10000"/>
                <a:gd name="T10" fmla="*/ 2147483646 w 10002"/>
                <a:gd name="T11" fmla="*/ 2147483646 h 10000"/>
                <a:gd name="T12" fmla="*/ 2147483646 w 10002"/>
                <a:gd name="T13" fmla="*/ 0 h 1000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grpSp>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3">
            <a:extLst>
              <a:ext uri="{FF2B5EF4-FFF2-40B4-BE49-F238E27FC236}">
                <a16:creationId xmlns:a16="http://schemas.microsoft.com/office/drawing/2014/main" id="{317FA8DD-F92C-114B-9CD5-2B2D1104D1E2}"/>
              </a:ext>
            </a:extLst>
          </p:cNvPr>
          <p:cNvSpPr>
            <a:spLocks noGrp="1"/>
          </p:cNvSpPr>
          <p:nvPr>
            <p:ph type="dt" sz="half" idx="10"/>
          </p:nvPr>
        </p:nvSpPr>
        <p:spPr>
          <a:xfrm>
            <a:off x="752475" y="6453188"/>
            <a:ext cx="1608138" cy="404812"/>
          </a:xfrm>
        </p:spPr>
        <p:txBody>
          <a:bodyPr/>
          <a:lstStyle>
            <a:lvl1pPr>
              <a:defRPr baseline="0">
                <a:solidFill>
                  <a:schemeClr val="tx2"/>
                </a:solidFill>
              </a:defRPr>
            </a:lvl1pPr>
          </a:lstStyle>
          <a:p>
            <a:pPr>
              <a:defRPr/>
            </a:pPr>
            <a:fld id="{077283C7-DA66-CD4C-A925-4141CDA1690B}" type="datetimeFigureOut">
              <a:rPr lang="en-US"/>
              <a:pPr>
                <a:defRPr/>
              </a:pPr>
              <a:t>9/29/21</a:t>
            </a:fld>
            <a:endParaRPr lang="en-US" dirty="0"/>
          </a:p>
        </p:txBody>
      </p:sp>
      <p:sp>
        <p:nvSpPr>
          <p:cNvPr id="8" name="Footer Placeholder 4">
            <a:extLst>
              <a:ext uri="{FF2B5EF4-FFF2-40B4-BE49-F238E27FC236}">
                <a16:creationId xmlns:a16="http://schemas.microsoft.com/office/drawing/2014/main" id="{305AAB91-B23B-374B-82AD-AF0DF4DF5A2B}"/>
              </a:ext>
            </a:extLst>
          </p:cNvPr>
          <p:cNvSpPr>
            <a:spLocks noGrp="1"/>
          </p:cNvSpPr>
          <p:nvPr>
            <p:ph type="ftr" sz="quarter" idx="11"/>
          </p:nvPr>
        </p:nvSpPr>
        <p:spPr>
          <a:xfrm>
            <a:off x="2584450" y="6453188"/>
            <a:ext cx="7023100" cy="404812"/>
          </a:xfrm>
        </p:spPr>
        <p:txBody>
          <a:bodyPr/>
          <a:lstStyle>
            <a:lvl1pPr algn="ctr">
              <a:defRPr baseline="0">
                <a:solidFill>
                  <a:schemeClr val="tx2"/>
                </a:solidFill>
              </a:defRPr>
            </a:lvl1pPr>
          </a:lstStyle>
          <a:p>
            <a:pPr>
              <a:defRPr/>
            </a:pPr>
            <a:endParaRPr lang="en-US"/>
          </a:p>
        </p:txBody>
      </p:sp>
      <p:sp>
        <p:nvSpPr>
          <p:cNvPr id="9" name="Slide Number Placeholder 5">
            <a:extLst>
              <a:ext uri="{FF2B5EF4-FFF2-40B4-BE49-F238E27FC236}">
                <a16:creationId xmlns:a16="http://schemas.microsoft.com/office/drawing/2014/main" id="{A0322C10-25B5-4740-B90E-C1129BF5BB3A}"/>
              </a:ext>
            </a:extLst>
          </p:cNvPr>
          <p:cNvSpPr>
            <a:spLocks noGrp="1"/>
          </p:cNvSpPr>
          <p:nvPr>
            <p:ph type="sldNum" sz="quarter" idx="12"/>
          </p:nvPr>
        </p:nvSpPr>
        <p:spPr>
          <a:xfrm>
            <a:off x="9831388" y="6453188"/>
            <a:ext cx="1595437" cy="404812"/>
          </a:xfrm>
        </p:spPr>
        <p:txBody>
          <a:bodyPr/>
          <a:lstStyle>
            <a:lvl1pPr>
              <a:defRPr/>
            </a:lvl1pPr>
          </a:lstStyle>
          <a:p>
            <a:fld id="{30D222DF-AA33-0040-A3A3-A991EEFA491A}" type="slidenum">
              <a:rPr lang="en-US" altLang="en-US"/>
              <a:pPr/>
              <a:t>‹#›</a:t>
            </a:fld>
            <a:endParaRPr lang="en-US" altLang="en-US"/>
          </a:p>
        </p:txBody>
      </p:sp>
    </p:spTree>
    <p:extLst>
      <p:ext uri="{BB962C8B-B14F-4D97-AF65-F5344CB8AC3E}">
        <p14:creationId xmlns:p14="http://schemas.microsoft.com/office/powerpoint/2010/main" val="1652753449"/>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12673B0-E6B9-4747-97D7-6B070C6DCF2D}"/>
              </a:ext>
            </a:extLst>
          </p:cNvPr>
          <p:cNvSpPr>
            <a:spLocks noGrp="1"/>
          </p:cNvSpPr>
          <p:nvPr>
            <p:ph type="dt" sz="half" idx="10"/>
          </p:nvPr>
        </p:nvSpPr>
        <p:spPr/>
        <p:txBody>
          <a:bodyPr/>
          <a:lstStyle>
            <a:lvl1pPr>
              <a:defRPr/>
            </a:lvl1pPr>
          </a:lstStyle>
          <a:p>
            <a:pPr>
              <a:defRPr/>
            </a:pPr>
            <a:fld id="{CE7CA19F-28C5-E440-A30D-97EFB6D0D9D0}" type="datetimeFigureOut">
              <a:rPr lang="en-US"/>
              <a:pPr>
                <a:defRPr/>
              </a:pPr>
              <a:t>9/29/21</a:t>
            </a:fld>
            <a:endParaRPr lang="en-US" dirty="0"/>
          </a:p>
        </p:txBody>
      </p:sp>
      <p:sp>
        <p:nvSpPr>
          <p:cNvPr id="5" name="Footer Placeholder 4">
            <a:extLst>
              <a:ext uri="{FF2B5EF4-FFF2-40B4-BE49-F238E27FC236}">
                <a16:creationId xmlns:a16="http://schemas.microsoft.com/office/drawing/2014/main" id="{526269B3-FDED-C24F-AB34-94F172B8E9F7}"/>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4CA0BEE-5E90-7B40-A604-FE0018D95952}"/>
              </a:ext>
            </a:extLst>
          </p:cNvPr>
          <p:cNvSpPr>
            <a:spLocks noGrp="1"/>
          </p:cNvSpPr>
          <p:nvPr>
            <p:ph type="sldNum" sz="quarter" idx="12"/>
          </p:nvPr>
        </p:nvSpPr>
        <p:spPr/>
        <p:txBody>
          <a:bodyPr/>
          <a:lstStyle>
            <a:lvl1pPr>
              <a:defRPr/>
            </a:lvl1pPr>
          </a:lstStyle>
          <a:p>
            <a:fld id="{EC9C34EA-9621-514F-8DCD-083796833051}" type="slidenum">
              <a:rPr lang="en-US" altLang="en-US"/>
              <a:pPr/>
              <a:t>‹#›</a:t>
            </a:fld>
            <a:endParaRPr lang="en-US" altLang="en-US"/>
          </a:p>
        </p:txBody>
      </p:sp>
    </p:spTree>
    <p:extLst>
      <p:ext uri="{BB962C8B-B14F-4D97-AF65-F5344CB8AC3E}">
        <p14:creationId xmlns:p14="http://schemas.microsoft.com/office/powerpoint/2010/main" val="42681484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3C7B9CF-9DC2-F143-A827-BDD877B2622D}"/>
              </a:ext>
            </a:extLst>
          </p:cNvPr>
          <p:cNvSpPr>
            <a:spLocks noGrp="1"/>
          </p:cNvSpPr>
          <p:nvPr>
            <p:ph type="dt" sz="half" idx="10"/>
          </p:nvPr>
        </p:nvSpPr>
        <p:spPr/>
        <p:txBody>
          <a:bodyPr/>
          <a:lstStyle>
            <a:lvl1pPr>
              <a:defRPr/>
            </a:lvl1pPr>
          </a:lstStyle>
          <a:p>
            <a:pPr>
              <a:defRPr/>
            </a:pPr>
            <a:fld id="{4F0924C0-E021-224E-B38E-DDC8F10BB7D0}" type="datetimeFigureOut">
              <a:rPr lang="en-US"/>
              <a:pPr>
                <a:defRPr/>
              </a:pPr>
              <a:t>9/29/21</a:t>
            </a:fld>
            <a:endParaRPr lang="en-US" dirty="0"/>
          </a:p>
        </p:txBody>
      </p:sp>
      <p:sp>
        <p:nvSpPr>
          <p:cNvPr id="5" name="Footer Placeholder 4">
            <a:extLst>
              <a:ext uri="{FF2B5EF4-FFF2-40B4-BE49-F238E27FC236}">
                <a16:creationId xmlns:a16="http://schemas.microsoft.com/office/drawing/2014/main" id="{9830FA37-50FD-5D4E-A70C-54DA81AF06C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3AF1A568-C547-7F43-AC6F-A1CAC26D6C48}"/>
              </a:ext>
            </a:extLst>
          </p:cNvPr>
          <p:cNvSpPr>
            <a:spLocks noGrp="1"/>
          </p:cNvSpPr>
          <p:nvPr>
            <p:ph type="sldNum" sz="quarter" idx="12"/>
          </p:nvPr>
        </p:nvSpPr>
        <p:spPr/>
        <p:txBody>
          <a:bodyPr/>
          <a:lstStyle>
            <a:lvl1pPr>
              <a:defRPr/>
            </a:lvl1pPr>
          </a:lstStyle>
          <a:p>
            <a:fld id="{7081C238-6055-2043-A102-9211777418DA}" type="slidenum">
              <a:rPr lang="en-US" altLang="en-US"/>
              <a:pPr/>
              <a:t>‹#›</a:t>
            </a:fld>
            <a:endParaRPr lang="en-US" altLang="en-US"/>
          </a:p>
        </p:txBody>
      </p:sp>
    </p:spTree>
    <p:extLst>
      <p:ext uri="{BB962C8B-B14F-4D97-AF65-F5344CB8AC3E}">
        <p14:creationId xmlns:p14="http://schemas.microsoft.com/office/powerpoint/2010/main" val="419654657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907726" y="1189177"/>
            <a:ext cx="11015036" cy="1985641"/>
          </a:xfrm>
        </p:spPr>
        <p:txBody>
          <a:bodyPr/>
          <a:lstStyle>
            <a:lvl1pPr marL="0" indent="0">
              <a:buNone/>
              <a:defRPr>
                <a:solidFill>
                  <a:schemeClr val="tx1">
                    <a:lumMod val="75000"/>
                  </a:schemeClr>
                </a:solidFill>
              </a:defRPr>
            </a:lvl1pPr>
            <a:lvl2pPr marL="0" indent="0">
              <a:buFontTx/>
              <a:buNone/>
              <a:defRPr sz="1961">
                <a:solidFill>
                  <a:schemeClr val="tx1">
                    <a:lumMod val="75000"/>
                  </a:schemeClr>
                </a:solidFill>
              </a:defRPr>
            </a:lvl2pPr>
            <a:lvl3pPr marL="224097" indent="0">
              <a:buNone/>
              <a:defRPr>
                <a:solidFill>
                  <a:schemeClr val="tx1">
                    <a:lumMod val="75000"/>
                  </a:schemeClr>
                </a:solidFill>
              </a:defRPr>
            </a:lvl3pPr>
            <a:lvl4pPr marL="448193" indent="0">
              <a:buNone/>
              <a:defRPr>
                <a:solidFill>
                  <a:schemeClr val="tx1">
                    <a:lumMod val="75000"/>
                  </a:schemeClr>
                </a:solidFill>
              </a:defRPr>
            </a:lvl4pPr>
            <a:lvl5pPr marL="672290" indent="0">
              <a:buNone/>
              <a:defRPr b="0" i="0">
                <a:solidFill>
                  <a:schemeClr val="tx1">
                    <a:lumMod val="75000"/>
                  </a:schemeClr>
                </a:solidFill>
                <a:latin typeface="Dagny OT" panose="020B0504020201020104" pitchFamily="34"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946595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E988A18B-8B08-49D2-8EDD-D63CF2B033DF}"/>
              </a:ext>
            </a:extLst>
          </p:cNvPr>
          <p:cNvSpPr>
            <a:spLocks noGrp="1"/>
          </p:cNvSpPr>
          <p:nvPr>
            <p:ph type="title"/>
          </p:nvPr>
        </p:nvSpPr>
        <p:spPr>
          <a:xfrm>
            <a:off x="966037" y="440515"/>
            <a:ext cx="9153078" cy="548638"/>
          </a:xfrm>
          <a:prstGeom prst="rect">
            <a:avLst/>
          </a:prstGeom>
        </p:spPr>
        <p:txBody>
          <a:bodyPr rtlCol="0" anchor="ctr">
            <a:noAutofit/>
          </a:bodyPr>
          <a:lstStyle/>
          <a:p>
            <a:endParaRPr lang="en-US" dirty="0"/>
          </a:p>
        </p:txBody>
      </p:sp>
    </p:spTree>
    <p:extLst>
      <p:ext uri="{BB962C8B-B14F-4D97-AF65-F5344CB8AC3E}">
        <p14:creationId xmlns:p14="http://schemas.microsoft.com/office/powerpoint/2010/main" val="40302260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1A612-8F92-084D-9D30-517C90C91A5C}"/>
              </a:ext>
            </a:extLst>
          </p:cNvPr>
          <p:cNvSpPr>
            <a:spLocks noGrp="1"/>
          </p:cNvSpPr>
          <p:nvPr>
            <p:ph type="ctrTitle"/>
          </p:nvPr>
        </p:nvSpPr>
        <p:spPr>
          <a:xfrm>
            <a:off x="278969" y="5106692"/>
            <a:ext cx="9794929" cy="1751308"/>
          </a:xfrm>
        </p:spPr>
        <p:txBody>
          <a:bodyPr>
            <a:normAutofit/>
          </a:bodyPr>
          <a:lstStyle>
            <a:lvl1pPr algn="l">
              <a:defRPr sz="3200"/>
            </a:lvl1pPr>
          </a:lstStyle>
          <a:p>
            <a:r>
              <a:rPr lang="en-US"/>
              <a:t>Click to edit Master title style</a:t>
            </a:r>
            <a:endParaRPr lang="en-US" dirty="0"/>
          </a:p>
        </p:txBody>
      </p:sp>
    </p:spTree>
    <p:extLst>
      <p:ext uri="{BB962C8B-B14F-4D97-AF65-F5344CB8AC3E}">
        <p14:creationId xmlns:p14="http://schemas.microsoft.com/office/powerpoint/2010/main" val="720516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67FBA54-9600-5F47-820D-59E7EF12FD61}"/>
              </a:ext>
            </a:extLst>
          </p:cNvPr>
          <p:cNvSpPr>
            <a:spLocks noGrp="1"/>
          </p:cNvSpPr>
          <p:nvPr>
            <p:ph type="dt" sz="half" idx="10"/>
          </p:nvPr>
        </p:nvSpPr>
        <p:spPr/>
        <p:txBody>
          <a:bodyPr/>
          <a:lstStyle>
            <a:lvl1pPr>
              <a:defRPr/>
            </a:lvl1pPr>
          </a:lstStyle>
          <a:p>
            <a:pPr>
              <a:defRPr/>
            </a:pPr>
            <a:fld id="{D0392F8D-2B56-3E45-9C78-FE3F61D5FE74}" type="datetimeFigureOut">
              <a:rPr lang="en-US"/>
              <a:pPr>
                <a:defRPr/>
              </a:pPr>
              <a:t>9/29/21</a:t>
            </a:fld>
            <a:endParaRPr lang="en-US" dirty="0"/>
          </a:p>
        </p:txBody>
      </p:sp>
      <p:sp>
        <p:nvSpPr>
          <p:cNvPr id="5" name="Footer Placeholder 4">
            <a:extLst>
              <a:ext uri="{FF2B5EF4-FFF2-40B4-BE49-F238E27FC236}">
                <a16:creationId xmlns:a16="http://schemas.microsoft.com/office/drawing/2014/main" id="{34B6A84F-CF71-7E43-A5E9-87F3D5551D31}"/>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DD2E4BA6-CFA9-534F-9C91-E4E7CB68B781}"/>
              </a:ext>
            </a:extLst>
          </p:cNvPr>
          <p:cNvSpPr>
            <a:spLocks noGrp="1"/>
          </p:cNvSpPr>
          <p:nvPr>
            <p:ph type="sldNum" sz="quarter" idx="12"/>
          </p:nvPr>
        </p:nvSpPr>
        <p:spPr/>
        <p:txBody>
          <a:bodyPr/>
          <a:lstStyle>
            <a:lvl1pPr>
              <a:defRPr/>
            </a:lvl1pPr>
          </a:lstStyle>
          <a:p>
            <a:fld id="{97EE4C5D-A47E-CD4A-80C4-A5A61EEB252C}" type="slidenum">
              <a:rPr lang="en-US" altLang="en-US"/>
              <a:pPr/>
              <a:t>‹#›</a:t>
            </a:fld>
            <a:endParaRPr lang="en-US" altLang="en-US"/>
          </a:p>
        </p:txBody>
      </p:sp>
    </p:spTree>
    <p:extLst>
      <p:ext uri="{BB962C8B-B14F-4D97-AF65-F5344CB8AC3E}">
        <p14:creationId xmlns:p14="http://schemas.microsoft.com/office/powerpoint/2010/main" val="3839943244"/>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Freeform 3" title="Crop Mark">
            <a:extLst>
              <a:ext uri="{FF2B5EF4-FFF2-40B4-BE49-F238E27FC236}">
                <a16:creationId xmlns:a16="http://schemas.microsoft.com/office/drawing/2014/main" id="{19DC9E31-9ADD-7D47-827A-490B7F4C974F}"/>
              </a:ext>
            </a:extLst>
          </p:cNvPr>
          <p:cNvSpPr/>
          <p:nvPr/>
        </p:nvSpPr>
        <p:spPr bwMode="auto">
          <a:xfrm>
            <a:off x="8151813" y="1685925"/>
            <a:ext cx="3275012"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accent1"/>
          </a:solidFill>
          <a:ln w="0">
            <a:noFill/>
            <a:prstDash val="solid"/>
            <a:round/>
            <a:headEnd/>
            <a:tailEnd/>
          </a:ln>
        </p:spPr>
      </p:sp>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Date Placeholder 3">
            <a:extLst>
              <a:ext uri="{FF2B5EF4-FFF2-40B4-BE49-F238E27FC236}">
                <a16:creationId xmlns:a16="http://schemas.microsoft.com/office/drawing/2014/main" id="{6FE0185A-2D5B-2545-973D-BF3DD119730B}"/>
              </a:ext>
            </a:extLst>
          </p:cNvPr>
          <p:cNvSpPr>
            <a:spLocks noGrp="1"/>
          </p:cNvSpPr>
          <p:nvPr>
            <p:ph type="dt" sz="half" idx="10"/>
          </p:nvPr>
        </p:nvSpPr>
        <p:spPr>
          <a:xfrm>
            <a:off x="738188" y="6453188"/>
            <a:ext cx="1622425" cy="404812"/>
          </a:xfrm>
        </p:spPr>
        <p:txBody>
          <a:bodyPr/>
          <a:lstStyle>
            <a:lvl1pPr>
              <a:defRPr>
                <a:solidFill>
                  <a:schemeClr val="tx2"/>
                </a:solidFill>
              </a:defRPr>
            </a:lvl1pPr>
          </a:lstStyle>
          <a:p>
            <a:pPr>
              <a:defRPr/>
            </a:pPr>
            <a:fld id="{0247CD7D-4855-534E-A240-07897A3D40DF}" type="datetimeFigureOut">
              <a:rPr lang="en-US"/>
              <a:pPr>
                <a:defRPr/>
              </a:pPr>
              <a:t>9/29/21</a:t>
            </a:fld>
            <a:endParaRPr lang="en-US" dirty="0"/>
          </a:p>
        </p:txBody>
      </p:sp>
      <p:sp>
        <p:nvSpPr>
          <p:cNvPr id="6" name="Footer Placeholder 4">
            <a:extLst>
              <a:ext uri="{FF2B5EF4-FFF2-40B4-BE49-F238E27FC236}">
                <a16:creationId xmlns:a16="http://schemas.microsoft.com/office/drawing/2014/main" id="{67107754-FCE7-2A4A-AA5D-2AF0A9DE7465}"/>
              </a:ext>
            </a:extLst>
          </p:cNvPr>
          <p:cNvSpPr>
            <a:spLocks noGrp="1"/>
          </p:cNvSpPr>
          <p:nvPr>
            <p:ph type="ftr" sz="quarter" idx="11"/>
          </p:nvPr>
        </p:nvSpPr>
        <p:spPr>
          <a:xfrm>
            <a:off x="2584450" y="6453188"/>
            <a:ext cx="7023100" cy="404812"/>
          </a:xfrm>
        </p:spPr>
        <p:txBody>
          <a:bodyPr/>
          <a:lstStyle>
            <a:lvl1pPr algn="ctr">
              <a:defRPr>
                <a:solidFill>
                  <a:schemeClr val="tx2"/>
                </a:solidFill>
              </a:defRPr>
            </a:lvl1pPr>
          </a:lstStyle>
          <a:p>
            <a:pPr>
              <a:defRPr/>
            </a:pPr>
            <a:endParaRPr lang="en-US"/>
          </a:p>
        </p:txBody>
      </p:sp>
      <p:sp>
        <p:nvSpPr>
          <p:cNvPr id="7" name="Slide Number Placeholder 5">
            <a:extLst>
              <a:ext uri="{FF2B5EF4-FFF2-40B4-BE49-F238E27FC236}">
                <a16:creationId xmlns:a16="http://schemas.microsoft.com/office/drawing/2014/main" id="{1ED3FC13-C30D-B24F-A5DD-0EE6E7F060D6}"/>
              </a:ext>
            </a:extLst>
          </p:cNvPr>
          <p:cNvSpPr>
            <a:spLocks noGrp="1"/>
          </p:cNvSpPr>
          <p:nvPr>
            <p:ph type="sldNum" sz="quarter" idx="12"/>
          </p:nvPr>
        </p:nvSpPr>
        <p:spPr>
          <a:xfrm>
            <a:off x="9831388" y="6453188"/>
            <a:ext cx="1595437" cy="404812"/>
          </a:xfrm>
        </p:spPr>
        <p:txBody>
          <a:bodyPr/>
          <a:lstStyle>
            <a:lvl1pPr>
              <a:defRPr/>
            </a:lvl1pPr>
          </a:lstStyle>
          <a:p>
            <a:fld id="{3460AD42-EB4E-6547-823A-0B1A87888E82}" type="slidenum">
              <a:rPr lang="en-US" altLang="en-US"/>
              <a:pPr/>
              <a:t>‹#›</a:t>
            </a:fld>
            <a:endParaRPr lang="en-US" altLang="en-US"/>
          </a:p>
        </p:txBody>
      </p:sp>
    </p:spTree>
    <p:extLst>
      <p:ext uri="{BB962C8B-B14F-4D97-AF65-F5344CB8AC3E}">
        <p14:creationId xmlns:p14="http://schemas.microsoft.com/office/powerpoint/2010/main" val="2935289915"/>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951F99FC-B911-8546-B691-D325D1FA1D87}"/>
              </a:ext>
            </a:extLst>
          </p:cNvPr>
          <p:cNvSpPr>
            <a:spLocks noGrp="1"/>
          </p:cNvSpPr>
          <p:nvPr>
            <p:ph type="dt" sz="half" idx="10"/>
          </p:nvPr>
        </p:nvSpPr>
        <p:spPr/>
        <p:txBody>
          <a:bodyPr/>
          <a:lstStyle>
            <a:lvl1pPr>
              <a:defRPr/>
            </a:lvl1pPr>
          </a:lstStyle>
          <a:p>
            <a:pPr>
              <a:defRPr/>
            </a:pPr>
            <a:fld id="{9757CE77-9907-5A44-AA7F-391EF61C1DF3}" type="datetimeFigureOut">
              <a:rPr lang="en-US"/>
              <a:pPr>
                <a:defRPr/>
              </a:pPr>
              <a:t>9/29/21</a:t>
            </a:fld>
            <a:endParaRPr lang="en-US" dirty="0"/>
          </a:p>
        </p:txBody>
      </p:sp>
      <p:sp>
        <p:nvSpPr>
          <p:cNvPr id="6" name="Footer Placeholder 4">
            <a:extLst>
              <a:ext uri="{FF2B5EF4-FFF2-40B4-BE49-F238E27FC236}">
                <a16:creationId xmlns:a16="http://schemas.microsoft.com/office/drawing/2014/main" id="{94339EC0-B347-034F-B23E-58B6AC9D3C36}"/>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74076E72-0DE4-1747-A69B-4890494B5219}"/>
              </a:ext>
            </a:extLst>
          </p:cNvPr>
          <p:cNvSpPr>
            <a:spLocks noGrp="1"/>
          </p:cNvSpPr>
          <p:nvPr>
            <p:ph type="sldNum" sz="quarter" idx="12"/>
          </p:nvPr>
        </p:nvSpPr>
        <p:spPr/>
        <p:txBody>
          <a:bodyPr/>
          <a:lstStyle>
            <a:lvl1pPr>
              <a:defRPr/>
            </a:lvl1pPr>
          </a:lstStyle>
          <a:p>
            <a:fld id="{ED1247CC-622E-BB4F-8772-266D7E649E41}" type="slidenum">
              <a:rPr lang="en-US" altLang="en-US"/>
              <a:pPr/>
              <a:t>‹#›</a:t>
            </a:fld>
            <a:endParaRPr lang="en-US" altLang="en-US"/>
          </a:p>
        </p:txBody>
      </p:sp>
    </p:spTree>
    <p:extLst>
      <p:ext uri="{BB962C8B-B14F-4D97-AF65-F5344CB8AC3E}">
        <p14:creationId xmlns:p14="http://schemas.microsoft.com/office/powerpoint/2010/main" val="2605138724"/>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A2EC66CE-9905-7A4D-ACBE-C7CB12460ACA}"/>
              </a:ext>
            </a:extLst>
          </p:cNvPr>
          <p:cNvSpPr>
            <a:spLocks noGrp="1"/>
          </p:cNvSpPr>
          <p:nvPr>
            <p:ph type="dt" sz="half" idx="10"/>
          </p:nvPr>
        </p:nvSpPr>
        <p:spPr/>
        <p:txBody>
          <a:bodyPr/>
          <a:lstStyle>
            <a:lvl1pPr>
              <a:defRPr/>
            </a:lvl1pPr>
          </a:lstStyle>
          <a:p>
            <a:pPr>
              <a:defRPr/>
            </a:pPr>
            <a:fld id="{E68AD9F4-F045-4241-BFAC-C8D63BF4400E}" type="datetimeFigureOut">
              <a:rPr lang="en-US"/>
              <a:pPr>
                <a:defRPr/>
              </a:pPr>
              <a:t>9/29/21</a:t>
            </a:fld>
            <a:endParaRPr lang="en-US" dirty="0"/>
          </a:p>
        </p:txBody>
      </p:sp>
      <p:sp>
        <p:nvSpPr>
          <p:cNvPr id="8" name="Footer Placeholder 4">
            <a:extLst>
              <a:ext uri="{FF2B5EF4-FFF2-40B4-BE49-F238E27FC236}">
                <a16:creationId xmlns:a16="http://schemas.microsoft.com/office/drawing/2014/main" id="{6837B5D2-FFB4-9042-BF89-8924D9CC75FD}"/>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8D221CFD-3605-394B-AD63-06FA9747856A}"/>
              </a:ext>
            </a:extLst>
          </p:cNvPr>
          <p:cNvSpPr>
            <a:spLocks noGrp="1"/>
          </p:cNvSpPr>
          <p:nvPr>
            <p:ph type="sldNum" sz="quarter" idx="12"/>
          </p:nvPr>
        </p:nvSpPr>
        <p:spPr/>
        <p:txBody>
          <a:bodyPr/>
          <a:lstStyle>
            <a:lvl1pPr>
              <a:defRPr/>
            </a:lvl1pPr>
          </a:lstStyle>
          <a:p>
            <a:fld id="{F78BB5E0-1264-2A4A-B222-F41CF236DD90}" type="slidenum">
              <a:rPr lang="en-US" altLang="en-US"/>
              <a:pPr/>
              <a:t>‹#›</a:t>
            </a:fld>
            <a:endParaRPr lang="en-US" altLang="en-US"/>
          </a:p>
        </p:txBody>
      </p:sp>
    </p:spTree>
    <p:extLst>
      <p:ext uri="{BB962C8B-B14F-4D97-AF65-F5344CB8AC3E}">
        <p14:creationId xmlns:p14="http://schemas.microsoft.com/office/powerpoint/2010/main" val="243016107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a:extLst>
              <a:ext uri="{FF2B5EF4-FFF2-40B4-BE49-F238E27FC236}">
                <a16:creationId xmlns:a16="http://schemas.microsoft.com/office/drawing/2014/main" id="{B36288FC-D91D-DA41-A7B6-9F1F06798383}"/>
              </a:ext>
            </a:extLst>
          </p:cNvPr>
          <p:cNvSpPr>
            <a:spLocks noGrp="1"/>
          </p:cNvSpPr>
          <p:nvPr>
            <p:ph type="dt" sz="half" idx="10"/>
          </p:nvPr>
        </p:nvSpPr>
        <p:spPr/>
        <p:txBody>
          <a:bodyPr/>
          <a:lstStyle>
            <a:lvl1pPr>
              <a:defRPr/>
            </a:lvl1pPr>
          </a:lstStyle>
          <a:p>
            <a:pPr>
              <a:defRPr/>
            </a:pPr>
            <a:fld id="{46F0B39E-D914-0A4B-BBD4-03C0FE1A23B8}" type="datetimeFigureOut">
              <a:rPr lang="en-US"/>
              <a:pPr>
                <a:defRPr/>
              </a:pPr>
              <a:t>9/29/21</a:t>
            </a:fld>
            <a:endParaRPr lang="en-US" dirty="0"/>
          </a:p>
        </p:txBody>
      </p:sp>
      <p:sp>
        <p:nvSpPr>
          <p:cNvPr id="4" name="Footer Placeholder 4">
            <a:extLst>
              <a:ext uri="{FF2B5EF4-FFF2-40B4-BE49-F238E27FC236}">
                <a16:creationId xmlns:a16="http://schemas.microsoft.com/office/drawing/2014/main" id="{85B9D629-1E18-F040-9815-045F84CCE020}"/>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4A752855-2903-3D4E-93CB-6D9569D75C97}"/>
              </a:ext>
            </a:extLst>
          </p:cNvPr>
          <p:cNvSpPr>
            <a:spLocks noGrp="1"/>
          </p:cNvSpPr>
          <p:nvPr>
            <p:ph type="sldNum" sz="quarter" idx="12"/>
          </p:nvPr>
        </p:nvSpPr>
        <p:spPr/>
        <p:txBody>
          <a:bodyPr/>
          <a:lstStyle>
            <a:lvl1pPr>
              <a:defRPr/>
            </a:lvl1pPr>
          </a:lstStyle>
          <a:p>
            <a:fld id="{FE44CDE5-FCCD-ED42-BAD7-D203A2317300}" type="slidenum">
              <a:rPr lang="en-US" altLang="en-US"/>
              <a:pPr/>
              <a:t>‹#›</a:t>
            </a:fld>
            <a:endParaRPr lang="en-US" altLang="en-US"/>
          </a:p>
        </p:txBody>
      </p:sp>
    </p:spTree>
    <p:extLst>
      <p:ext uri="{BB962C8B-B14F-4D97-AF65-F5344CB8AC3E}">
        <p14:creationId xmlns:p14="http://schemas.microsoft.com/office/powerpoint/2010/main" val="1956234581"/>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292808DB-3F2F-FC49-832A-E58C6F457B2E}"/>
              </a:ext>
            </a:extLst>
          </p:cNvPr>
          <p:cNvSpPr>
            <a:spLocks noGrp="1"/>
          </p:cNvSpPr>
          <p:nvPr>
            <p:ph type="dt" sz="half" idx="10"/>
          </p:nvPr>
        </p:nvSpPr>
        <p:spPr/>
        <p:txBody>
          <a:bodyPr/>
          <a:lstStyle>
            <a:lvl1pPr>
              <a:defRPr/>
            </a:lvl1pPr>
          </a:lstStyle>
          <a:p>
            <a:pPr>
              <a:defRPr/>
            </a:pPr>
            <a:fld id="{E088168C-2A9E-2345-BC9D-BD63B23072EE}" type="datetimeFigureOut">
              <a:rPr lang="en-US"/>
              <a:pPr>
                <a:defRPr/>
              </a:pPr>
              <a:t>9/29/21</a:t>
            </a:fld>
            <a:endParaRPr lang="en-US" dirty="0"/>
          </a:p>
        </p:txBody>
      </p:sp>
      <p:sp>
        <p:nvSpPr>
          <p:cNvPr id="3" name="Footer Placeholder 4">
            <a:extLst>
              <a:ext uri="{FF2B5EF4-FFF2-40B4-BE49-F238E27FC236}">
                <a16:creationId xmlns:a16="http://schemas.microsoft.com/office/drawing/2014/main" id="{BFD44901-0B42-F04B-AF4C-A67D82E659FF}"/>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9F068C00-3A0D-3A48-8F3E-4A0F566BC145}"/>
              </a:ext>
            </a:extLst>
          </p:cNvPr>
          <p:cNvSpPr>
            <a:spLocks noGrp="1"/>
          </p:cNvSpPr>
          <p:nvPr>
            <p:ph type="sldNum" sz="quarter" idx="12"/>
          </p:nvPr>
        </p:nvSpPr>
        <p:spPr/>
        <p:txBody>
          <a:bodyPr/>
          <a:lstStyle>
            <a:lvl1pPr>
              <a:defRPr/>
            </a:lvl1pPr>
          </a:lstStyle>
          <a:p>
            <a:fld id="{AD76BEC7-329B-FC40-A7B0-8C146C22DE86}" type="slidenum">
              <a:rPr lang="en-US" altLang="en-US"/>
              <a:pPr/>
              <a:t>‹#›</a:t>
            </a:fld>
            <a:endParaRPr lang="en-US" altLang="en-US"/>
          </a:p>
        </p:txBody>
      </p:sp>
    </p:spTree>
    <p:extLst>
      <p:ext uri="{BB962C8B-B14F-4D97-AF65-F5344CB8AC3E}">
        <p14:creationId xmlns:p14="http://schemas.microsoft.com/office/powerpoint/2010/main" val="1822777009"/>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title="Background Shape">
            <a:extLst>
              <a:ext uri="{FF2B5EF4-FFF2-40B4-BE49-F238E27FC236}">
                <a16:creationId xmlns:a16="http://schemas.microsoft.com/office/drawing/2014/main" id="{3BE780EA-7C69-DD4C-8FA1-0717944B4B5B}"/>
              </a:ext>
            </a:extLst>
          </p:cNvPr>
          <p:cNvSpPr/>
          <p:nvPr/>
        </p:nvSpPr>
        <p:spPr>
          <a:xfrm>
            <a:off x="0" y="0"/>
            <a:ext cx="530383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title="Divider Bar">
            <a:extLst>
              <a:ext uri="{FF2B5EF4-FFF2-40B4-BE49-F238E27FC236}">
                <a16:creationId xmlns:a16="http://schemas.microsoft.com/office/drawing/2014/main" id="{0229DB93-3E41-1640-899B-924E706CBF28}"/>
              </a:ext>
            </a:extLst>
          </p:cNvPr>
          <p:cNvSpPr/>
          <p:nvPr/>
        </p:nvSpPr>
        <p:spPr>
          <a:xfrm>
            <a:off x="5303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Date Placeholder 4">
            <a:extLst>
              <a:ext uri="{FF2B5EF4-FFF2-40B4-BE49-F238E27FC236}">
                <a16:creationId xmlns:a16="http://schemas.microsoft.com/office/drawing/2014/main" id="{154B75E8-0148-1D42-B8D4-CAD923ECAD9C}"/>
              </a:ext>
            </a:extLst>
          </p:cNvPr>
          <p:cNvSpPr>
            <a:spLocks noGrp="1"/>
          </p:cNvSpPr>
          <p:nvPr>
            <p:ph type="dt" sz="half" idx="10"/>
          </p:nvPr>
        </p:nvSpPr>
        <p:spPr>
          <a:xfrm>
            <a:off x="723900" y="6453188"/>
            <a:ext cx="1204913" cy="404812"/>
          </a:xfrm>
        </p:spPr>
        <p:txBody>
          <a:bodyPr/>
          <a:lstStyle>
            <a:lvl1pPr>
              <a:defRPr>
                <a:solidFill>
                  <a:schemeClr val="tx2"/>
                </a:solidFill>
              </a:defRPr>
            </a:lvl1pPr>
          </a:lstStyle>
          <a:p>
            <a:pPr>
              <a:defRPr/>
            </a:pPr>
            <a:fld id="{7D5B59E4-D454-1942-9BAA-579B9DA8AF37}" type="datetimeFigureOut">
              <a:rPr lang="en-US"/>
              <a:pPr>
                <a:defRPr/>
              </a:pPr>
              <a:t>9/29/21</a:t>
            </a:fld>
            <a:endParaRPr lang="en-US" dirty="0"/>
          </a:p>
        </p:txBody>
      </p:sp>
      <p:sp>
        <p:nvSpPr>
          <p:cNvPr id="8" name="Footer Placeholder 5">
            <a:extLst>
              <a:ext uri="{FF2B5EF4-FFF2-40B4-BE49-F238E27FC236}">
                <a16:creationId xmlns:a16="http://schemas.microsoft.com/office/drawing/2014/main" id="{9D205080-496E-324C-A5EB-EE5D209E8164}"/>
              </a:ext>
            </a:extLst>
          </p:cNvPr>
          <p:cNvSpPr>
            <a:spLocks noGrp="1"/>
          </p:cNvSpPr>
          <p:nvPr>
            <p:ph type="ftr" sz="quarter" idx="11"/>
          </p:nvPr>
        </p:nvSpPr>
        <p:spPr>
          <a:xfrm>
            <a:off x="2206625" y="6453188"/>
            <a:ext cx="2373313" cy="404812"/>
          </a:xfrm>
        </p:spPr>
        <p:txBody>
          <a:bodyPr/>
          <a:lstStyle>
            <a:lvl1pPr>
              <a:defRPr>
                <a:solidFill>
                  <a:schemeClr val="tx2"/>
                </a:solidFill>
              </a:defRPr>
            </a:lvl1pPr>
          </a:lstStyle>
          <a:p>
            <a:pPr>
              <a:defRPr/>
            </a:pPr>
            <a:endParaRPr lang="en-US"/>
          </a:p>
        </p:txBody>
      </p:sp>
      <p:sp>
        <p:nvSpPr>
          <p:cNvPr id="9" name="Slide Number Placeholder 6">
            <a:extLst>
              <a:ext uri="{FF2B5EF4-FFF2-40B4-BE49-F238E27FC236}">
                <a16:creationId xmlns:a16="http://schemas.microsoft.com/office/drawing/2014/main" id="{6BE99E41-45E2-A548-9BE1-C4CCB0ACE106}"/>
              </a:ext>
            </a:extLst>
          </p:cNvPr>
          <p:cNvSpPr>
            <a:spLocks noGrp="1"/>
          </p:cNvSpPr>
          <p:nvPr>
            <p:ph type="sldNum" sz="quarter" idx="12"/>
          </p:nvPr>
        </p:nvSpPr>
        <p:spPr>
          <a:xfrm>
            <a:off x="9883775" y="6453188"/>
            <a:ext cx="1595438" cy="404812"/>
          </a:xfrm>
        </p:spPr>
        <p:txBody>
          <a:bodyPr/>
          <a:lstStyle>
            <a:lvl1pPr>
              <a:defRPr/>
            </a:lvl1pPr>
          </a:lstStyle>
          <a:p>
            <a:fld id="{55F734B3-14E6-454D-8AD7-ECB7D4D5C904}" type="slidenum">
              <a:rPr lang="en-US" altLang="en-US"/>
              <a:pPr/>
              <a:t>‹#›</a:t>
            </a:fld>
            <a:endParaRPr lang="en-US" altLang="en-US"/>
          </a:p>
        </p:txBody>
      </p:sp>
    </p:spTree>
    <p:extLst>
      <p:ext uri="{BB962C8B-B14F-4D97-AF65-F5344CB8AC3E}">
        <p14:creationId xmlns:p14="http://schemas.microsoft.com/office/powerpoint/2010/main" val="795068883"/>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Rectangle 4" title="Background Shape">
            <a:extLst>
              <a:ext uri="{FF2B5EF4-FFF2-40B4-BE49-F238E27FC236}">
                <a16:creationId xmlns:a16="http://schemas.microsoft.com/office/drawing/2014/main" id="{C4376789-7632-F049-9D25-36D6042DA33E}"/>
              </a:ext>
            </a:extLst>
          </p:cNvPr>
          <p:cNvSpPr/>
          <p:nvPr/>
        </p:nvSpPr>
        <p:spPr>
          <a:xfrm>
            <a:off x="0" y="0"/>
            <a:ext cx="530383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title="Divider Bar">
            <a:extLst>
              <a:ext uri="{FF2B5EF4-FFF2-40B4-BE49-F238E27FC236}">
                <a16:creationId xmlns:a16="http://schemas.microsoft.com/office/drawing/2014/main" id="{1290B4DC-D7A6-7E44-BE87-17AC9ECDDC7E}"/>
              </a:ext>
            </a:extLst>
          </p:cNvPr>
          <p:cNvSpPr/>
          <p:nvPr/>
        </p:nvSpPr>
        <p:spPr>
          <a:xfrm>
            <a:off x="5303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title="Background Shape">
            <a:extLst>
              <a:ext uri="{FF2B5EF4-FFF2-40B4-BE49-F238E27FC236}">
                <a16:creationId xmlns:a16="http://schemas.microsoft.com/office/drawing/2014/main" id="{1D9D2A07-1898-1F49-BE5E-F2EE660646E1}"/>
              </a:ext>
            </a:extLst>
          </p:cNvPr>
          <p:cNvSpPr/>
          <p:nvPr userDrawn="1"/>
        </p:nvSpPr>
        <p:spPr>
          <a:xfrm>
            <a:off x="0" y="-153988"/>
            <a:ext cx="5303838" cy="70119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rtlCol="0">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4">
            <a:extLst>
              <a:ext uri="{FF2B5EF4-FFF2-40B4-BE49-F238E27FC236}">
                <a16:creationId xmlns:a16="http://schemas.microsoft.com/office/drawing/2014/main" id="{712E23EC-FD2D-E043-BD4B-BFF1691C64C2}"/>
              </a:ext>
            </a:extLst>
          </p:cNvPr>
          <p:cNvSpPr>
            <a:spLocks noGrp="1"/>
          </p:cNvSpPr>
          <p:nvPr>
            <p:ph type="dt" sz="half" idx="10"/>
          </p:nvPr>
        </p:nvSpPr>
        <p:spPr>
          <a:xfrm>
            <a:off x="723900" y="6453188"/>
            <a:ext cx="1204913" cy="404812"/>
          </a:xfrm>
        </p:spPr>
        <p:txBody>
          <a:bodyPr/>
          <a:lstStyle>
            <a:lvl1pPr>
              <a:defRPr>
                <a:solidFill>
                  <a:schemeClr val="tx2"/>
                </a:solidFill>
              </a:defRPr>
            </a:lvl1pPr>
          </a:lstStyle>
          <a:p>
            <a:pPr>
              <a:defRPr/>
            </a:pPr>
            <a:fld id="{DA0D0E34-8805-EB4F-A77C-719359929517}" type="datetimeFigureOut">
              <a:rPr lang="en-US"/>
              <a:pPr>
                <a:defRPr/>
              </a:pPr>
              <a:t>9/29/21</a:t>
            </a:fld>
            <a:endParaRPr lang="en-US" dirty="0"/>
          </a:p>
        </p:txBody>
      </p:sp>
      <p:sp>
        <p:nvSpPr>
          <p:cNvPr id="9" name="Footer Placeholder 5">
            <a:extLst>
              <a:ext uri="{FF2B5EF4-FFF2-40B4-BE49-F238E27FC236}">
                <a16:creationId xmlns:a16="http://schemas.microsoft.com/office/drawing/2014/main" id="{1DE63AB1-14BB-E94C-831A-8C8CDF036619}"/>
              </a:ext>
            </a:extLst>
          </p:cNvPr>
          <p:cNvSpPr>
            <a:spLocks noGrp="1"/>
          </p:cNvSpPr>
          <p:nvPr>
            <p:ph type="ftr" sz="quarter" idx="11"/>
          </p:nvPr>
        </p:nvSpPr>
        <p:spPr>
          <a:xfrm>
            <a:off x="2206625" y="6453188"/>
            <a:ext cx="2373313" cy="404812"/>
          </a:xfrm>
        </p:spPr>
        <p:txBody>
          <a:bodyPr/>
          <a:lstStyle>
            <a:lvl1pPr>
              <a:defRPr>
                <a:solidFill>
                  <a:schemeClr val="tx2"/>
                </a:solidFill>
              </a:defRPr>
            </a:lvl1pPr>
          </a:lstStyle>
          <a:p>
            <a:pPr>
              <a:defRPr/>
            </a:pPr>
            <a:endParaRPr lang="en-US"/>
          </a:p>
        </p:txBody>
      </p:sp>
      <p:sp>
        <p:nvSpPr>
          <p:cNvPr id="10" name="Slide Number Placeholder 6">
            <a:extLst>
              <a:ext uri="{FF2B5EF4-FFF2-40B4-BE49-F238E27FC236}">
                <a16:creationId xmlns:a16="http://schemas.microsoft.com/office/drawing/2014/main" id="{01F54C6A-33F0-8242-99E1-19482279A43F}"/>
              </a:ext>
            </a:extLst>
          </p:cNvPr>
          <p:cNvSpPr>
            <a:spLocks noGrp="1"/>
          </p:cNvSpPr>
          <p:nvPr>
            <p:ph type="sldNum" sz="quarter" idx="12"/>
          </p:nvPr>
        </p:nvSpPr>
        <p:spPr>
          <a:xfrm>
            <a:off x="9883775" y="6453188"/>
            <a:ext cx="1595438" cy="404812"/>
          </a:xfrm>
        </p:spPr>
        <p:txBody>
          <a:bodyPr/>
          <a:lstStyle>
            <a:lvl1pPr>
              <a:defRPr/>
            </a:lvl1pPr>
          </a:lstStyle>
          <a:p>
            <a:fld id="{0607A65F-A880-5A43-B551-171018D7EE90}" type="slidenum">
              <a:rPr lang="en-US" altLang="en-US"/>
              <a:pPr/>
              <a:t>‹#›</a:t>
            </a:fld>
            <a:endParaRPr lang="en-US" altLang="en-US"/>
          </a:p>
        </p:txBody>
      </p:sp>
    </p:spTree>
    <p:extLst>
      <p:ext uri="{BB962C8B-B14F-4D97-AF65-F5344CB8AC3E}">
        <p14:creationId xmlns:p14="http://schemas.microsoft.com/office/powerpoint/2010/main" val="2298842789"/>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4.xml"/><Relationship Id="rId5" Type="http://schemas.openxmlformats.org/officeDocument/2006/relationships/image" Target="../media/image3.emf"/><Relationship Id="rId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E7FF098C-F8AA-CF42-AF0F-153602094182}"/>
              </a:ext>
            </a:extLst>
          </p:cNvPr>
          <p:cNvSpPr>
            <a:spLocks noGrp="1"/>
          </p:cNvSpPr>
          <p:nvPr>
            <p:ph type="title"/>
          </p:nvPr>
        </p:nvSpPr>
        <p:spPr bwMode="auto">
          <a:xfrm>
            <a:off x="1371600" y="685800"/>
            <a:ext cx="9601200" cy="148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1DDEAB4E-1263-974A-8CCB-8AFAFB68E5E7}"/>
              </a:ext>
            </a:extLst>
          </p:cNvPr>
          <p:cNvSpPr>
            <a:spLocks noGrp="1"/>
          </p:cNvSpPr>
          <p:nvPr>
            <p:ph type="body" idx="1"/>
          </p:nvPr>
        </p:nvSpPr>
        <p:spPr bwMode="auto">
          <a:xfrm>
            <a:off x="1371600" y="2286000"/>
            <a:ext cx="9601200" cy="358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D77358B2-4855-1443-B8A9-E4944CBD25CB}"/>
              </a:ext>
            </a:extLst>
          </p:cNvPr>
          <p:cNvSpPr>
            <a:spLocks noGrp="1"/>
          </p:cNvSpPr>
          <p:nvPr>
            <p:ph type="dt" sz="half" idx="2"/>
          </p:nvPr>
        </p:nvSpPr>
        <p:spPr>
          <a:xfrm>
            <a:off x="1390650" y="6453188"/>
            <a:ext cx="1204913" cy="404812"/>
          </a:xfrm>
          <a:prstGeom prst="rect">
            <a:avLst/>
          </a:prstGeom>
        </p:spPr>
        <p:txBody>
          <a:bodyPr vert="horz" lIns="91440" tIns="45720" rIns="91440" bIns="45720" rtlCol="0" anchor="ctr"/>
          <a:lstStyle>
            <a:lvl1pPr algn="l" eaLnBrk="1" fontAlgn="auto" hangingPunct="1">
              <a:spcBef>
                <a:spcPts val="0"/>
              </a:spcBef>
              <a:spcAft>
                <a:spcPts val="0"/>
              </a:spcAft>
              <a:defRPr sz="1200" baseline="0">
                <a:solidFill>
                  <a:schemeClr val="tx2"/>
                </a:solidFill>
                <a:latin typeface="+mn-lt"/>
              </a:defRPr>
            </a:lvl1pPr>
          </a:lstStyle>
          <a:p>
            <a:pPr>
              <a:defRPr/>
            </a:pPr>
            <a:fld id="{468B5820-7F98-5B40-9AF0-39C6F84D3188}" type="datetimeFigureOut">
              <a:rPr lang="en-US"/>
              <a:pPr>
                <a:defRPr/>
              </a:pPr>
              <a:t>9/29/21</a:t>
            </a:fld>
            <a:endParaRPr lang="en-US" dirty="0"/>
          </a:p>
        </p:txBody>
      </p:sp>
      <p:sp>
        <p:nvSpPr>
          <p:cNvPr id="5" name="Footer Placeholder 4">
            <a:extLst>
              <a:ext uri="{FF2B5EF4-FFF2-40B4-BE49-F238E27FC236}">
                <a16:creationId xmlns:a16="http://schemas.microsoft.com/office/drawing/2014/main" id="{B31AA45C-E20E-4A4A-824C-4E34782711C4}"/>
              </a:ext>
            </a:extLst>
          </p:cNvPr>
          <p:cNvSpPr>
            <a:spLocks noGrp="1"/>
          </p:cNvSpPr>
          <p:nvPr>
            <p:ph type="ftr" sz="quarter" idx="3"/>
          </p:nvPr>
        </p:nvSpPr>
        <p:spPr>
          <a:xfrm>
            <a:off x="2894013" y="6453188"/>
            <a:ext cx="6280150" cy="404812"/>
          </a:xfrm>
          <a:prstGeom prst="rect">
            <a:avLst/>
          </a:prstGeom>
        </p:spPr>
        <p:txBody>
          <a:bodyPr vert="horz" lIns="91440" tIns="45720" rIns="91440" bIns="45720" rtlCol="0" anchor="ctr"/>
          <a:lstStyle>
            <a:lvl1pPr algn="l" eaLnBrk="1" fontAlgn="auto" hangingPunct="1">
              <a:spcBef>
                <a:spcPts val="0"/>
              </a:spcBef>
              <a:spcAft>
                <a:spcPts val="0"/>
              </a:spcAft>
              <a:defRPr sz="1200" baseline="0">
                <a:solidFill>
                  <a:schemeClr val="tx2"/>
                </a:solidFill>
                <a:latin typeface="+mn-lt"/>
              </a:defRPr>
            </a:lvl1pPr>
          </a:lstStyle>
          <a:p>
            <a:pPr>
              <a:defRPr/>
            </a:pPr>
            <a:endParaRPr lang="en-US"/>
          </a:p>
        </p:txBody>
      </p:sp>
      <p:sp>
        <p:nvSpPr>
          <p:cNvPr id="6" name="Slide Number Placeholder 5">
            <a:extLst>
              <a:ext uri="{FF2B5EF4-FFF2-40B4-BE49-F238E27FC236}">
                <a16:creationId xmlns:a16="http://schemas.microsoft.com/office/drawing/2014/main" id="{49474C89-A64D-9249-BE86-DBF9FDE4E233}"/>
              </a:ext>
            </a:extLst>
          </p:cNvPr>
          <p:cNvSpPr>
            <a:spLocks noGrp="1"/>
          </p:cNvSpPr>
          <p:nvPr>
            <p:ph type="sldNum" sz="quarter" idx="4"/>
          </p:nvPr>
        </p:nvSpPr>
        <p:spPr>
          <a:xfrm>
            <a:off x="9472613" y="6453188"/>
            <a:ext cx="1597025" cy="404812"/>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chemeClr val="tx2"/>
                </a:solidFill>
              </a:defRPr>
            </a:lvl1pPr>
          </a:lstStyle>
          <a:p>
            <a:fld id="{C8C820AF-423F-0645-930E-BAF1733A3FA1}" type="slidenum">
              <a:rPr lang="en-US" altLang="en-US"/>
              <a:pPr/>
              <a:t>‹#›</a:t>
            </a:fld>
            <a:endParaRPr lang="en-US" altLang="en-US"/>
          </a:p>
        </p:txBody>
      </p:sp>
      <p:sp>
        <p:nvSpPr>
          <p:cNvPr id="9" name="Rectangle 8" title="Side bar">
            <a:extLst>
              <a:ext uri="{FF2B5EF4-FFF2-40B4-BE49-F238E27FC236}">
                <a16:creationId xmlns:a16="http://schemas.microsoft.com/office/drawing/2014/main" id="{E4547212-2DA8-9340-991A-F1E1220CF6B5}"/>
              </a:ext>
            </a:extLst>
          </p:cNvPr>
          <p:cNvSpPr/>
          <p:nvPr/>
        </p:nvSpPr>
        <p:spPr>
          <a:xfrm>
            <a:off x="477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862" r:id="rId1"/>
    <p:sldLayoutId id="2147483854" r:id="rId2"/>
    <p:sldLayoutId id="2147483863" r:id="rId3"/>
    <p:sldLayoutId id="2147483855" r:id="rId4"/>
    <p:sldLayoutId id="2147483856" r:id="rId5"/>
    <p:sldLayoutId id="2147483857" r:id="rId6"/>
    <p:sldLayoutId id="2147483858" r:id="rId7"/>
    <p:sldLayoutId id="2147483864" r:id="rId8"/>
    <p:sldLayoutId id="2147483865" r:id="rId9"/>
    <p:sldLayoutId id="2147483859" r:id="rId10"/>
    <p:sldLayoutId id="2147483860" r:id="rId11"/>
    <p:sldLayoutId id="2147483866" r:id="rId12"/>
    <p:sldLayoutId id="2147483867" r:id="rId13"/>
  </p:sldLayoutIdLst>
  <p:transition spd="med">
    <p:fade/>
  </p:transition>
  <p:hf sldNum="0" hdr="0" ftr="0" dt="0"/>
  <p:txStyles>
    <p:titleStyle>
      <a:lvl1pPr algn="l" rtl="0" eaLnBrk="0" fontAlgn="base" hangingPunct="0">
        <a:lnSpc>
          <a:spcPct val="89000"/>
        </a:lnSpc>
        <a:spcBef>
          <a:spcPct val="0"/>
        </a:spcBef>
        <a:spcAft>
          <a:spcPct val="0"/>
        </a:spcAft>
        <a:defRPr sz="4400" kern="1200">
          <a:solidFill>
            <a:schemeClr val="tx2"/>
          </a:solidFill>
          <a:latin typeface="+mj-lt"/>
          <a:ea typeface="+mj-ea"/>
          <a:cs typeface="+mj-cs"/>
        </a:defRPr>
      </a:lvl1pPr>
      <a:lvl2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2pPr>
      <a:lvl3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3pPr>
      <a:lvl4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4pPr>
      <a:lvl5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5pPr>
      <a:lvl6pPr marL="457200" algn="l" rtl="0" fontAlgn="base">
        <a:lnSpc>
          <a:spcPct val="89000"/>
        </a:lnSpc>
        <a:spcBef>
          <a:spcPct val="0"/>
        </a:spcBef>
        <a:spcAft>
          <a:spcPct val="0"/>
        </a:spcAft>
        <a:defRPr sz="4400">
          <a:solidFill>
            <a:schemeClr val="tx2"/>
          </a:solidFill>
          <a:latin typeface="Franklin Gothic Book" panose="020B0503020102020204" pitchFamily="34" charset="0"/>
        </a:defRPr>
      </a:lvl6pPr>
      <a:lvl7pPr marL="914400" algn="l" rtl="0" fontAlgn="base">
        <a:lnSpc>
          <a:spcPct val="89000"/>
        </a:lnSpc>
        <a:spcBef>
          <a:spcPct val="0"/>
        </a:spcBef>
        <a:spcAft>
          <a:spcPct val="0"/>
        </a:spcAft>
        <a:defRPr sz="4400">
          <a:solidFill>
            <a:schemeClr val="tx2"/>
          </a:solidFill>
          <a:latin typeface="Franklin Gothic Book" panose="020B0503020102020204" pitchFamily="34" charset="0"/>
        </a:defRPr>
      </a:lvl7pPr>
      <a:lvl8pPr marL="1371600" algn="l" rtl="0" fontAlgn="base">
        <a:lnSpc>
          <a:spcPct val="89000"/>
        </a:lnSpc>
        <a:spcBef>
          <a:spcPct val="0"/>
        </a:spcBef>
        <a:spcAft>
          <a:spcPct val="0"/>
        </a:spcAft>
        <a:defRPr sz="4400">
          <a:solidFill>
            <a:schemeClr val="tx2"/>
          </a:solidFill>
          <a:latin typeface="Franklin Gothic Book" panose="020B0503020102020204" pitchFamily="34" charset="0"/>
        </a:defRPr>
      </a:lvl8pPr>
      <a:lvl9pPr marL="1828800" algn="l" rtl="0" fontAlgn="base">
        <a:lnSpc>
          <a:spcPct val="89000"/>
        </a:lnSpc>
        <a:spcBef>
          <a:spcPct val="0"/>
        </a:spcBef>
        <a:spcAft>
          <a:spcPct val="0"/>
        </a:spcAft>
        <a:defRPr sz="4400">
          <a:solidFill>
            <a:schemeClr val="tx2"/>
          </a:solidFill>
          <a:latin typeface="Franklin Gothic Book" panose="020B0503020102020204" pitchFamily="34" charset="0"/>
        </a:defRPr>
      </a:lvl9pPr>
    </p:titleStyle>
    <p:bodyStyle>
      <a:lvl1pPr marL="382588" indent="-382588" algn="l" rtl="0" eaLnBrk="0" fontAlgn="base" hangingPunct="0">
        <a:lnSpc>
          <a:spcPct val="94000"/>
        </a:lnSpc>
        <a:spcBef>
          <a:spcPts val="1000"/>
        </a:spcBef>
        <a:spcAft>
          <a:spcPts val="200"/>
        </a:spcAft>
        <a:buFont typeface="Franklin Gothic Book" panose="020B0503020102020204" pitchFamily="34" charset="0"/>
        <a:buChar char="■"/>
        <a:defRPr sz="2000" kern="1200">
          <a:solidFill>
            <a:schemeClr val="tx2"/>
          </a:solidFill>
          <a:latin typeface="+mn-lt"/>
          <a:ea typeface="+mn-ea"/>
          <a:cs typeface="+mn-cs"/>
        </a:defRPr>
      </a:lvl1pPr>
      <a:lvl2pPr marL="914400" indent="-382588" algn="l" rtl="0" eaLnBrk="0" fontAlgn="base" hangingPunct="0">
        <a:lnSpc>
          <a:spcPct val="94000"/>
        </a:lnSpc>
        <a:spcBef>
          <a:spcPts val="500"/>
        </a:spcBef>
        <a:spcAft>
          <a:spcPts val="200"/>
        </a:spcAft>
        <a:buFont typeface="Franklin Gothic Book" panose="020B0503020102020204" pitchFamily="34" charset="0"/>
        <a:buChar char="–"/>
        <a:defRPr sz="2000" i="1" kern="1200">
          <a:solidFill>
            <a:schemeClr val="tx2"/>
          </a:solidFill>
          <a:latin typeface="+mn-lt"/>
          <a:ea typeface="+mn-ea"/>
          <a:cs typeface="+mn-cs"/>
        </a:defRPr>
      </a:lvl2pPr>
      <a:lvl3pPr marL="1371600" indent="-382588" algn="l" rtl="0" eaLnBrk="0" fontAlgn="base" hangingPunct="0">
        <a:lnSpc>
          <a:spcPct val="94000"/>
        </a:lnSpc>
        <a:spcBef>
          <a:spcPts val="500"/>
        </a:spcBef>
        <a:spcAft>
          <a:spcPts val="200"/>
        </a:spcAft>
        <a:buFont typeface="Franklin Gothic Book" panose="020B0503020102020204" pitchFamily="34" charset="0"/>
        <a:buChar char="■"/>
        <a:defRPr kern="1200">
          <a:solidFill>
            <a:schemeClr val="tx2"/>
          </a:solidFill>
          <a:latin typeface="+mn-lt"/>
          <a:ea typeface="+mn-ea"/>
          <a:cs typeface="+mn-cs"/>
        </a:defRPr>
      </a:lvl3pPr>
      <a:lvl4pPr marL="1828800" indent="-382588" algn="l" rtl="0" eaLnBrk="0" fontAlgn="base" hangingPunct="0">
        <a:lnSpc>
          <a:spcPct val="94000"/>
        </a:lnSpc>
        <a:spcBef>
          <a:spcPts val="500"/>
        </a:spcBef>
        <a:spcAft>
          <a:spcPts val="200"/>
        </a:spcAft>
        <a:buFont typeface="Franklin Gothic Book" panose="020B0503020102020204" pitchFamily="34" charset="0"/>
        <a:buChar char="–"/>
        <a:defRPr i="1" kern="1200">
          <a:solidFill>
            <a:schemeClr val="tx2"/>
          </a:solidFill>
          <a:latin typeface="+mn-lt"/>
          <a:ea typeface="+mn-ea"/>
          <a:cs typeface="+mn-cs"/>
        </a:defRPr>
      </a:lvl4pPr>
      <a:lvl5pPr marL="2286000" indent="-382588" algn="l" rtl="0" eaLnBrk="0" fontAlgn="base" hangingPunct="0">
        <a:lnSpc>
          <a:spcPct val="94000"/>
        </a:lnSpc>
        <a:spcBef>
          <a:spcPts val="500"/>
        </a:spcBef>
        <a:spcAft>
          <a:spcPts val="200"/>
        </a:spcAft>
        <a:buFont typeface="Franklin Gothic Book" panose="020B0503020102020204" pitchFamily="34" charset="0"/>
        <a:buChar char="■"/>
        <a:defRPr sz="1600" kern="120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7">
            <a:extLst>
              <a:ext uri="{FF2B5EF4-FFF2-40B4-BE49-F238E27FC236}">
                <a16:creationId xmlns:a16="http://schemas.microsoft.com/office/drawing/2014/main" id="{918CF4BE-A6C7-654C-B641-BFBCF2B907A7}"/>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25" y="0"/>
            <a:ext cx="1221105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1" name="Title Placeholder 1">
            <a:extLst>
              <a:ext uri="{FF2B5EF4-FFF2-40B4-BE49-F238E27FC236}">
                <a16:creationId xmlns:a16="http://schemas.microsoft.com/office/drawing/2014/main" id="{12073D83-1D90-B64C-98A5-A43561E2726D}"/>
              </a:ext>
            </a:extLst>
          </p:cNvPr>
          <p:cNvSpPr>
            <a:spLocks noGrp="1"/>
          </p:cNvSpPr>
          <p:nvPr>
            <p:ph type="title"/>
          </p:nvPr>
        </p:nvSpPr>
        <p:spPr bwMode="auto">
          <a:xfrm>
            <a:off x="355600" y="5114925"/>
            <a:ext cx="10129838" cy="174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pic>
        <p:nvPicPr>
          <p:cNvPr id="2052" name="Picture 8">
            <a:extLst>
              <a:ext uri="{FF2B5EF4-FFF2-40B4-BE49-F238E27FC236}">
                <a16:creationId xmlns:a16="http://schemas.microsoft.com/office/drawing/2014/main" id="{E8A5EEB3-A153-3A44-ACA7-38C2C4E90ED2}"/>
              </a:ext>
            </a:extLst>
          </p:cNvPr>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10485438" y="247650"/>
            <a:ext cx="1314450"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3" name="Picture 9">
            <a:extLst>
              <a:ext uri="{FF2B5EF4-FFF2-40B4-BE49-F238E27FC236}">
                <a16:creationId xmlns:a16="http://schemas.microsoft.com/office/drawing/2014/main" id="{86F431E3-70C2-FC4B-96EA-393C71BE11C5}"/>
              </a:ext>
            </a:extLst>
          </p:cNvPr>
          <p:cNvPicPr>
            <a:picLocks noChangeAspect="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55600" y="377825"/>
            <a:ext cx="2190750" cy="179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61" r:id="rId1"/>
  </p:sldLayoutIdLst>
  <p:txStyles>
    <p:titleStyle>
      <a:lvl1pPr algn="l" rtl="0" eaLnBrk="0" fontAlgn="base" hangingPunct="0">
        <a:lnSpc>
          <a:spcPct val="90000"/>
        </a:lnSpc>
        <a:spcBef>
          <a:spcPct val="0"/>
        </a:spcBef>
        <a:spcAft>
          <a:spcPct val="0"/>
        </a:spcAft>
        <a:defRPr sz="4400" b="1" kern="1200">
          <a:solidFill>
            <a:schemeClr val="tx2"/>
          </a:solidFill>
          <a:latin typeface="Avenir Next" panose="020B0503020202020204" pitchFamily="34" charset="0"/>
          <a:ea typeface="+mj-ea"/>
          <a:cs typeface="+mj-cs"/>
        </a:defRPr>
      </a:lvl1pPr>
      <a:lvl2pPr algn="l" rtl="0" eaLnBrk="0" fontAlgn="base" hangingPunct="0">
        <a:lnSpc>
          <a:spcPct val="90000"/>
        </a:lnSpc>
        <a:spcBef>
          <a:spcPct val="0"/>
        </a:spcBef>
        <a:spcAft>
          <a:spcPct val="0"/>
        </a:spcAft>
        <a:defRPr sz="4400" b="1">
          <a:solidFill>
            <a:schemeClr val="tx2"/>
          </a:solidFill>
          <a:latin typeface="Avenir Next"/>
        </a:defRPr>
      </a:lvl2pPr>
      <a:lvl3pPr algn="l" rtl="0" eaLnBrk="0" fontAlgn="base" hangingPunct="0">
        <a:lnSpc>
          <a:spcPct val="90000"/>
        </a:lnSpc>
        <a:spcBef>
          <a:spcPct val="0"/>
        </a:spcBef>
        <a:spcAft>
          <a:spcPct val="0"/>
        </a:spcAft>
        <a:defRPr sz="4400" b="1">
          <a:solidFill>
            <a:schemeClr val="tx2"/>
          </a:solidFill>
          <a:latin typeface="Avenir Next"/>
        </a:defRPr>
      </a:lvl3pPr>
      <a:lvl4pPr algn="l" rtl="0" eaLnBrk="0" fontAlgn="base" hangingPunct="0">
        <a:lnSpc>
          <a:spcPct val="90000"/>
        </a:lnSpc>
        <a:spcBef>
          <a:spcPct val="0"/>
        </a:spcBef>
        <a:spcAft>
          <a:spcPct val="0"/>
        </a:spcAft>
        <a:defRPr sz="4400" b="1">
          <a:solidFill>
            <a:schemeClr val="tx2"/>
          </a:solidFill>
          <a:latin typeface="Avenir Next"/>
        </a:defRPr>
      </a:lvl4pPr>
      <a:lvl5pPr algn="l" rtl="0" eaLnBrk="0" fontAlgn="base" hangingPunct="0">
        <a:lnSpc>
          <a:spcPct val="90000"/>
        </a:lnSpc>
        <a:spcBef>
          <a:spcPct val="0"/>
        </a:spcBef>
        <a:spcAft>
          <a:spcPct val="0"/>
        </a:spcAft>
        <a:defRPr sz="4400" b="1">
          <a:solidFill>
            <a:schemeClr val="tx2"/>
          </a:solidFill>
          <a:latin typeface="Avenir Next"/>
        </a:defRPr>
      </a:lvl5pPr>
      <a:lvl6pPr marL="457200" algn="l" rtl="0" fontAlgn="base">
        <a:lnSpc>
          <a:spcPct val="90000"/>
        </a:lnSpc>
        <a:spcBef>
          <a:spcPct val="0"/>
        </a:spcBef>
        <a:spcAft>
          <a:spcPct val="0"/>
        </a:spcAft>
        <a:defRPr sz="4400" b="1">
          <a:solidFill>
            <a:schemeClr val="tx2"/>
          </a:solidFill>
          <a:latin typeface="Avenir Next"/>
        </a:defRPr>
      </a:lvl6pPr>
      <a:lvl7pPr marL="914400" algn="l" rtl="0" fontAlgn="base">
        <a:lnSpc>
          <a:spcPct val="90000"/>
        </a:lnSpc>
        <a:spcBef>
          <a:spcPct val="0"/>
        </a:spcBef>
        <a:spcAft>
          <a:spcPct val="0"/>
        </a:spcAft>
        <a:defRPr sz="4400" b="1">
          <a:solidFill>
            <a:schemeClr val="tx2"/>
          </a:solidFill>
          <a:latin typeface="Avenir Next"/>
        </a:defRPr>
      </a:lvl7pPr>
      <a:lvl8pPr marL="1371600" algn="l" rtl="0" fontAlgn="base">
        <a:lnSpc>
          <a:spcPct val="90000"/>
        </a:lnSpc>
        <a:spcBef>
          <a:spcPct val="0"/>
        </a:spcBef>
        <a:spcAft>
          <a:spcPct val="0"/>
        </a:spcAft>
        <a:defRPr sz="4400" b="1">
          <a:solidFill>
            <a:schemeClr val="tx2"/>
          </a:solidFill>
          <a:latin typeface="Avenir Next"/>
        </a:defRPr>
      </a:lvl8pPr>
      <a:lvl9pPr marL="1828800" algn="l" rtl="0" fontAlgn="base">
        <a:lnSpc>
          <a:spcPct val="90000"/>
        </a:lnSpc>
        <a:spcBef>
          <a:spcPct val="0"/>
        </a:spcBef>
        <a:spcAft>
          <a:spcPct val="0"/>
        </a:spcAft>
        <a:defRPr sz="4400" b="1">
          <a:solidFill>
            <a:schemeClr val="tx2"/>
          </a:solidFill>
          <a:latin typeface="Avenir Next"/>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hyperlink" Target="https://blogs.scientificamerican.com/guest-blog/9-bizarre-and-surprising-insights-from-data-science/" TargetMode="Externa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tags" Target="../tags/tag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a:extLst>
              <a:ext uri="{FF2B5EF4-FFF2-40B4-BE49-F238E27FC236}">
                <a16:creationId xmlns:a16="http://schemas.microsoft.com/office/drawing/2014/main" id="{064951F7-A51B-FA4A-B843-A7F48B8C66F9}"/>
              </a:ext>
            </a:extLst>
          </p:cNvPr>
          <p:cNvSpPr>
            <a:spLocks noGrp="1"/>
          </p:cNvSpPr>
          <p:nvPr>
            <p:ph type="ctrTitle"/>
          </p:nvPr>
        </p:nvSpPr>
        <p:spPr>
          <a:xfrm>
            <a:off x="279400" y="5106988"/>
            <a:ext cx="9794875" cy="1751012"/>
          </a:xfrm>
        </p:spPr>
        <p:txBody>
          <a:bodyPr/>
          <a:lstStyle/>
          <a:p>
            <a:pPr eaLnBrk="1" hangingPunct="1"/>
            <a:r>
              <a:rPr lang="fr-FR" altLang="en-US"/>
              <a:t>Introduction à l'analyse des données</a:t>
            </a:r>
            <a:endParaRPr lang="en-US"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30D16071-20B9-D346-A57B-2A3FE786E96D}"/>
              </a:ext>
            </a:extLst>
          </p:cNvPr>
          <p:cNvSpPr>
            <a:spLocks noGrp="1"/>
          </p:cNvSpPr>
          <p:nvPr>
            <p:ph type="title"/>
          </p:nvPr>
        </p:nvSpPr>
        <p:spPr/>
        <p:txBody>
          <a:bodyPr/>
          <a:lstStyle/>
          <a:p>
            <a:pPr eaLnBrk="1" hangingPunct="1">
              <a:defRPr/>
            </a:pPr>
            <a:r>
              <a:rPr lang="fr-CA" b="1" cap="all" dirty="0">
                <a:solidFill>
                  <a:schemeClr val="tx1"/>
                </a:solidFill>
              </a:rPr>
              <a:t>Causalité et corrélation</a:t>
            </a:r>
            <a:endParaRPr lang="en-US" altLang="en-US" sz="2400" b="1" dirty="0"/>
          </a:p>
        </p:txBody>
      </p:sp>
      <p:sp>
        <p:nvSpPr>
          <p:cNvPr id="3" name="Content Placeholder 2">
            <a:extLst>
              <a:ext uri="{FF2B5EF4-FFF2-40B4-BE49-F238E27FC236}">
                <a16:creationId xmlns:a16="http://schemas.microsoft.com/office/drawing/2014/main" id="{FF579D58-83E3-CE46-B697-B74DBC99285E}"/>
              </a:ext>
            </a:extLst>
          </p:cNvPr>
          <p:cNvSpPr>
            <a:spLocks noGrp="1"/>
          </p:cNvSpPr>
          <p:nvPr>
            <p:ph idx="1"/>
          </p:nvPr>
        </p:nvSpPr>
        <p:spPr>
          <a:xfrm>
            <a:off x="2471738" y="0"/>
            <a:ext cx="9720262" cy="314325"/>
          </a:xfrm>
        </p:spPr>
        <p:txBody>
          <a:bodyPr rtlCol="0">
            <a:noAutofit/>
          </a:bodyPr>
          <a:lstStyle/>
          <a:p>
            <a:pPr marL="173037" lvl="1" indent="0" algn="r" eaLnBrk="1" fontAlgn="auto" hangingPunct="1">
              <a:buFont typeface="Franklin Gothic Book" panose="020B0503020102020204" pitchFamily="34" charset="0"/>
              <a:buNone/>
              <a:defRPr/>
            </a:pPr>
            <a:r>
              <a:rPr lang="en-US" sz="1800" i="0" dirty="0">
                <a:latin typeface="Dagny OT" panose="020B0504020201020104" pitchFamily="34" charset="77"/>
              </a:rPr>
              <a:t>[E. Siegel, </a:t>
            </a:r>
            <a:r>
              <a:rPr lang="en-US" sz="1800" i="0" dirty="0">
                <a:solidFill>
                  <a:schemeClr val="accent3"/>
                </a:solidFill>
                <a:latin typeface="Dagny OT" panose="020B0504020201020104" pitchFamily="34" charset="77"/>
                <a:hlinkClick r:id="rId3"/>
              </a:rPr>
              <a:t>Predictive Analytics: The Power to Predict Who Will Click, Buy, Lie, or Die</a:t>
            </a:r>
            <a:r>
              <a:rPr lang="en-US" sz="1800" i="0" dirty="0">
                <a:latin typeface="Dagny OT" panose="020B0504020201020104" pitchFamily="34" charset="77"/>
              </a:rPr>
              <a:t>]</a:t>
            </a:r>
          </a:p>
        </p:txBody>
      </p:sp>
      <p:graphicFrame>
        <p:nvGraphicFramePr>
          <p:cNvPr id="5" name="Table 4">
            <a:extLst>
              <a:ext uri="{FF2B5EF4-FFF2-40B4-BE49-F238E27FC236}">
                <a16:creationId xmlns:a16="http://schemas.microsoft.com/office/drawing/2014/main" id="{9D8C3E15-04E0-F447-9E2B-63892284BBC6}"/>
              </a:ext>
            </a:extLst>
          </p:cNvPr>
          <p:cNvGraphicFramePr>
            <a:graphicFrameLocks noGrp="1"/>
          </p:cNvGraphicFramePr>
          <p:nvPr>
            <p:custDataLst>
              <p:tags r:id="rId1"/>
            </p:custDataLst>
          </p:nvPr>
        </p:nvGraphicFramePr>
        <p:xfrm>
          <a:off x="850900" y="1428750"/>
          <a:ext cx="11112500" cy="5084763"/>
        </p:xfrm>
        <a:graphic>
          <a:graphicData uri="http://schemas.openxmlformats.org/drawingml/2006/table">
            <a:tbl>
              <a:tblPr firstRow="1" firstCol="1" bandRow="1">
                <a:tableStyleId>{B301B821-A1FF-4177-AEE7-76D212191A09}</a:tableStyleId>
              </a:tblPr>
              <a:tblGrid>
                <a:gridCol w="5944575">
                  <a:extLst>
                    <a:ext uri="{9D8B030D-6E8A-4147-A177-3AD203B41FA5}">
                      <a16:colId xmlns:a16="http://schemas.microsoft.com/office/drawing/2014/main" val="20000"/>
                    </a:ext>
                  </a:extLst>
                </a:gridCol>
                <a:gridCol w="5167925">
                  <a:extLst>
                    <a:ext uri="{9D8B030D-6E8A-4147-A177-3AD203B41FA5}">
                      <a16:colId xmlns:a16="http://schemas.microsoft.com/office/drawing/2014/main" val="20001"/>
                    </a:ext>
                  </a:extLst>
                </a:gridCol>
              </a:tblGrid>
              <a:tr h="317798">
                <a:tc>
                  <a:txBody>
                    <a:bodyPr/>
                    <a:lstStyle/>
                    <a:p>
                      <a:pPr marL="0" marR="0" lvl="0" algn="l" fontAlgn="base">
                        <a:lnSpc>
                          <a:spcPct val="107000"/>
                        </a:lnSpc>
                        <a:spcBef>
                          <a:spcPts val="0"/>
                        </a:spcBef>
                        <a:spcAft>
                          <a:spcPts val="0"/>
                        </a:spcAft>
                      </a:pPr>
                      <a:r>
                        <a:rPr lang="fr-CA" sz="1600" b="1" i="0" dirty="0">
                          <a:latin typeface="Dagny OT" panose="020B0504020201020104" pitchFamily="34" charset="77"/>
                        </a:rPr>
                        <a:t>Observations</a:t>
                      </a:r>
                    </a:p>
                  </a:txBody>
                  <a:tcPr marL="0" marR="0" marT="0" marB="0" anchor="b"/>
                </a:tc>
                <a:tc>
                  <a:txBody>
                    <a:bodyPr/>
                    <a:lstStyle/>
                    <a:p>
                      <a:pPr marL="0" marR="0" algn="l" fontAlgn="base">
                        <a:lnSpc>
                          <a:spcPct val="107000"/>
                        </a:lnSpc>
                        <a:spcBef>
                          <a:spcPts val="0"/>
                        </a:spcBef>
                        <a:spcAft>
                          <a:spcPts val="0"/>
                        </a:spcAft>
                      </a:pPr>
                      <a:r>
                        <a:rPr lang="fr-CA" sz="1600" b="1" i="0">
                          <a:latin typeface="Dagny OT" panose="020B0504020201020104" pitchFamily="34" charset="77"/>
                        </a:rPr>
                        <a:t>Organisation</a:t>
                      </a:r>
                    </a:p>
                  </a:txBody>
                  <a:tcPr marL="0" marR="0" marT="0" marB="0" anchor="b"/>
                </a:tc>
                <a:extLst>
                  <a:ext uri="{0D108BD9-81ED-4DB2-BD59-A6C34878D82A}">
                    <a16:rowId xmlns:a16="http://schemas.microsoft.com/office/drawing/2014/main" val="10000"/>
                  </a:ext>
                </a:extLst>
              </a:tr>
              <a:tr h="317798">
                <a:tc>
                  <a:txBody>
                    <a:bodyPr/>
                    <a:lstStyle/>
                    <a:p>
                      <a:pPr marL="0" marR="0" lvl="0" algn="l" fontAlgn="base">
                        <a:lnSpc>
                          <a:spcPct val="107000"/>
                        </a:lnSpc>
                        <a:spcBef>
                          <a:spcPts val="0"/>
                        </a:spcBef>
                        <a:spcAft>
                          <a:spcPts val="0"/>
                        </a:spcAft>
                      </a:pPr>
                      <a:r>
                        <a:rPr lang="fr-CA" sz="1600" b="0" i="0" dirty="0">
                          <a:latin typeface="Dagny OT" panose="020B0504020201020104" pitchFamily="34" charset="77"/>
                        </a:rPr>
                        <a:t>Achats de Pop-</a:t>
                      </a:r>
                      <a:r>
                        <a:rPr lang="fr-CA" sz="1600" b="0" i="0" dirty="0" err="1">
                          <a:latin typeface="Dagny OT" panose="020B0504020201020104" pitchFamily="34" charset="77"/>
                        </a:rPr>
                        <a:t>Tarts</a:t>
                      </a:r>
                      <a:r>
                        <a:rPr lang="fr-CA" sz="1600" b="0" i="0" dirty="0">
                          <a:latin typeface="Dagny OT" panose="020B0504020201020104" pitchFamily="34" charset="77"/>
                        </a:rPr>
                        <a:t> avant un ouragan</a:t>
                      </a:r>
                    </a:p>
                  </a:txBody>
                  <a:tcPr marL="0" marR="0" marT="0" marB="0" anchor="ctr"/>
                </a:tc>
                <a:tc>
                  <a:txBody>
                    <a:bodyPr/>
                    <a:lstStyle/>
                    <a:p>
                      <a:pPr marL="0" marR="0" algn="l" fontAlgn="base">
                        <a:lnSpc>
                          <a:spcPct val="107000"/>
                        </a:lnSpc>
                        <a:spcBef>
                          <a:spcPts val="0"/>
                        </a:spcBef>
                        <a:spcAft>
                          <a:spcPts val="0"/>
                        </a:spcAft>
                      </a:pPr>
                      <a:r>
                        <a:rPr lang="fr-CA" sz="1600" b="0" i="0" dirty="0">
                          <a:latin typeface="Dagny OT" panose="020B0504020201020104" pitchFamily="34" charset="77"/>
                        </a:rPr>
                        <a:t>Walmart</a:t>
                      </a:r>
                    </a:p>
                  </a:txBody>
                  <a:tcPr marL="0" marR="0" marT="0" marB="0" anchor="ctr"/>
                </a:tc>
                <a:extLst>
                  <a:ext uri="{0D108BD9-81ED-4DB2-BD59-A6C34878D82A}">
                    <a16:rowId xmlns:a16="http://schemas.microsoft.com/office/drawing/2014/main" val="10001"/>
                  </a:ext>
                </a:extLst>
              </a:tr>
              <a:tr h="317798">
                <a:tc>
                  <a:txBody>
                    <a:bodyPr/>
                    <a:lstStyle/>
                    <a:p>
                      <a:pPr marL="0" marR="0" lvl="0" algn="l" fontAlgn="base">
                        <a:lnSpc>
                          <a:spcPct val="107000"/>
                        </a:lnSpc>
                        <a:spcBef>
                          <a:spcPts val="0"/>
                        </a:spcBef>
                        <a:spcAft>
                          <a:spcPts val="0"/>
                        </a:spcAft>
                      </a:pPr>
                      <a:r>
                        <a:rPr lang="fr-CA" sz="1600" b="0" i="0" dirty="0">
                          <a:latin typeface="Dagny OT" panose="020B0504020201020104" pitchFamily="34" charset="77"/>
                        </a:rPr>
                        <a:t>Plus le taux de crime est élevé, plus les gens prennent des </a:t>
                      </a:r>
                      <a:r>
                        <a:rPr lang="fr-CA" sz="1600" b="0" i="0" dirty="0" err="1">
                          <a:latin typeface="Dagny OT" panose="020B0504020201020104" pitchFamily="34" charset="77"/>
                        </a:rPr>
                        <a:t>Uber</a:t>
                      </a:r>
                      <a:endParaRPr lang="fr-CA" sz="1600" b="0" i="0" dirty="0">
                        <a:latin typeface="Dagny OT" panose="020B0504020201020104" pitchFamily="34" charset="77"/>
                      </a:endParaRPr>
                    </a:p>
                  </a:txBody>
                  <a:tcPr marL="0" marR="0" marT="0" marB="0" anchor="ctr"/>
                </a:tc>
                <a:tc>
                  <a:txBody>
                    <a:bodyPr/>
                    <a:lstStyle/>
                    <a:p>
                      <a:pPr marL="0" marR="0" algn="l" fontAlgn="base">
                        <a:lnSpc>
                          <a:spcPct val="107000"/>
                        </a:lnSpc>
                        <a:spcBef>
                          <a:spcPts val="0"/>
                        </a:spcBef>
                        <a:spcAft>
                          <a:spcPts val="0"/>
                        </a:spcAft>
                      </a:pPr>
                      <a:r>
                        <a:rPr lang="fr-CA" sz="1600" b="0" i="0">
                          <a:latin typeface="Dagny OT" panose="020B0504020201020104" pitchFamily="34" charset="77"/>
                        </a:rPr>
                        <a:t>Uber</a:t>
                      </a:r>
                    </a:p>
                  </a:txBody>
                  <a:tcPr marL="0" marR="0" marT="0" marB="0" anchor="ctr"/>
                </a:tc>
                <a:extLst>
                  <a:ext uri="{0D108BD9-81ED-4DB2-BD59-A6C34878D82A}">
                    <a16:rowId xmlns:a16="http://schemas.microsoft.com/office/drawing/2014/main" val="10002"/>
                  </a:ext>
                </a:extLst>
              </a:tr>
              <a:tr h="635595">
                <a:tc>
                  <a:txBody>
                    <a:bodyPr/>
                    <a:lstStyle/>
                    <a:p>
                      <a:pPr marL="0" marR="0" lvl="0" algn="l" fontAlgn="base">
                        <a:lnSpc>
                          <a:spcPct val="107000"/>
                        </a:lnSpc>
                        <a:spcBef>
                          <a:spcPts val="0"/>
                        </a:spcBef>
                        <a:spcAft>
                          <a:spcPts val="0"/>
                        </a:spcAft>
                      </a:pPr>
                      <a:r>
                        <a:rPr lang="fr-CA" sz="1600" b="0" i="0" dirty="0">
                          <a:latin typeface="Dagny OT" panose="020B0504020201020104" pitchFamily="34" charset="77"/>
                        </a:rPr>
                        <a:t>Le fait d’utiliser correctement les majuscules</a:t>
                      </a:r>
                      <a:r>
                        <a:rPr lang="fr-CA" sz="1600" b="0" i="0" baseline="0" dirty="0">
                          <a:latin typeface="Dagny OT" panose="020B0504020201020104" pitchFamily="34" charset="77"/>
                        </a:rPr>
                        <a:t> est corrélé à </a:t>
                      </a:r>
                      <a:r>
                        <a:rPr lang="fr-CA" sz="1600" b="0" i="0" dirty="0">
                          <a:latin typeface="Dagny OT" panose="020B0504020201020104" pitchFamily="34" charset="77"/>
                        </a:rPr>
                        <a:t>la solvabilité</a:t>
                      </a:r>
                    </a:p>
                  </a:txBody>
                  <a:tcPr marL="0" marR="0" marT="0" marB="0" anchor="ctr"/>
                </a:tc>
                <a:tc>
                  <a:txBody>
                    <a:bodyPr/>
                    <a:lstStyle/>
                    <a:p>
                      <a:pPr marL="0" marR="0" algn="l" fontAlgn="base">
                        <a:lnSpc>
                          <a:spcPct val="107000"/>
                        </a:lnSpc>
                        <a:spcBef>
                          <a:spcPts val="0"/>
                        </a:spcBef>
                        <a:spcAft>
                          <a:spcPts val="0"/>
                        </a:spcAft>
                      </a:pPr>
                      <a:r>
                        <a:rPr lang="fr-CA" sz="1600" b="0" i="0" dirty="0">
                          <a:latin typeface="Dagny OT" panose="020B0504020201020104" pitchFamily="34" charset="77"/>
                        </a:rPr>
                        <a:t>Jeune entreprise de services financiers </a:t>
                      </a:r>
                    </a:p>
                  </a:txBody>
                  <a:tcPr marL="0" marR="0" marT="0" marB="0" anchor="ctr"/>
                </a:tc>
                <a:extLst>
                  <a:ext uri="{0D108BD9-81ED-4DB2-BD59-A6C34878D82A}">
                    <a16:rowId xmlns:a16="http://schemas.microsoft.com/office/drawing/2014/main" val="10003"/>
                  </a:ext>
                </a:extLst>
              </a:tr>
              <a:tr h="953393">
                <a:tc>
                  <a:txBody>
                    <a:bodyPr/>
                    <a:lstStyle/>
                    <a:p>
                      <a:pPr marL="0" marR="0" lvl="0" algn="l" fontAlgn="base">
                        <a:lnSpc>
                          <a:spcPct val="107000"/>
                        </a:lnSpc>
                        <a:spcBef>
                          <a:spcPts val="0"/>
                        </a:spcBef>
                        <a:spcAft>
                          <a:spcPts val="0"/>
                        </a:spcAft>
                      </a:pPr>
                      <a:r>
                        <a:rPr lang="fr-CA" sz="1600" b="0" i="0" dirty="0">
                          <a:latin typeface="Dagny OT" panose="020B0504020201020104" pitchFamily="34" charset="77"/>
                        </a:rPr>
                        <a:t>Les utilisateurs des navigateurs Chrome et Firefox font de meilleurs employés</a:t>
                      </a:r>
                    </a:p>
                  </a:txBody>
                  <a:tcPr marL="0" marR="0" marT="0" marB="0" anchor="ctr"/>
                </a:tc>
                <a:tc>
                  <a:txBody>
                    <a:bodyPr/>
                    <a:lstStyle/>
                    <a:p>
                      <a:pPr marL="0" marR="0" algn="l" fontAlgn="base">
                        <a:lnSpc>
                          <a:spcPct val="107000"/>
                        </a:lnSpc>
                        <a:spcBef>
                          <a:spcPts val="0"/>
                        </a:spcBef>
                        <a:spcAft>
                          <a:spcPts val="0"/>
                        </a:spcAft>
                      </a:pPr>
                      <a:r>
                        <a:rPr lang="fr-CA" sz="1600" b="0" i="0" dirty="0">
                          <a:latin typeface="Dagny OT" panose="020B0504020201020104" pitchFamily="34" charset="77"/>
                        </a:rPr>
                        <a:t>Cabinet de services professionnels en ressources humaines se fiant aux données sur les employés de Xerox et d’autres entreprises</a:t>
                      </a:r>
                    </a:p>
                  </a:txBody>
                  <a:tcPr marL="0" marR="0" marT="0" marB="0" anchor="ctr"/>
                </a:tc>
                <a:extLst>
                  <a:ext uri="{0D108BD9-81ED-4DB2-BD59-A6C34878D82A}">
                    <a16:rowId xmlns:a16="http://schemas.microsoft.com/office/drawing/2014/main" val="10004"/>
                  </a:ext>
                </a:extLst>
              </a:tr>
              <a:tr h="635595">
                <a:tc>
                  <a:txBody>
                    <a:bodyPr/>
                    <a:lstStyle/>
                    <a:p>
                      <a:pPr marL="0" marR="0" lvl="0" algn="l" fontAlgn="base">
                        <a:lnSpc>
                          <a:spcPct val="107000"/>
                        </a:lnSpc>
                        <a:spcBef>
                          <a:spcPts val="0"/>
                        </a:spcBef>
                        <a:spcAft>
                          <a:spcPts val="0"/>
                        </a:spcAft>
                      </a:pPr>
                      <a:r>
                        <a:rPr lang="fr-CA" sz="1600" b="0" i="0" dirty="0">
                          <a:latin typeface="Dagny OT" panose="020B0504020201020104" pitchFamily="34" charset="77"/>
                        </a:rPr>
                        <a:t>Les hommes qui sautent le petit-déjeuner ont plus de maladies coronariennes</a:t>
                      </a:r>
                    </a:p>
                  </a:txBody>
                  <a:tcPr marL="0" marR="0" marT="0" marB="0" anchor="ctr"/>
                </a:tc>
                <a:tc>
                  <a:txBody>
                    <a:bodyPr/>
                    <a:lstStyle/>
                    <a:p>
                      <a:pPr marL="0" marR="0" algn="l" fontAlgn="base">
                        <a:lnSpc>
                          <a:spcPct val="107000"/>
                        </a:lnSpc>
                        <a:spcBef>
                          <a:spcPts val="0"/>
                        </a:spcBef>
                        <a:spcAft>
                          <a:spcPts val="0"/>
                        </a:spcAft>
                      </a:pPr>
                      <a:r>
                        <a:rPr lang="fr-CA" sz="1600" b="0" i="0" dirty="0">
                          <a:latin typeface="Dagny OT" panose="020B0504020201020104" pitchFamily="34" charset="77"/>
                        </a:rPr>
                        <a:t>Chercheurs en médecine de l’Université Harvard</a:t>
                      </a:r>
                    </a:p>
                  </a:txBody>
                  <a:tcPr marL="0" marR="0" marT="0" marB="0" anchor="ctr"/>
                </a:tc>
                <a:extLst>
                  <a:ext uri="{0D108BD9-81ED-4DB2-BD59-A6C34878D82A}">
                    <a16:rowId xmlns:a16="http://schemas.microsoft.com/office/drawing/2014/main" val="10005"/>
                  </a:ext>
                </a:extLst>
              </a:tr>
              <a:tr h="317798">
                <a:tc>
                  <a:txBody>
                    <a:bodyPr/>
                    <a:lstStyle/>
                    <a:p>
                      <a:pPr marL="0" marR="0" lvl="0" algn="l" fontAlgn="base">
                        <a:lnSpc>
                          <a:spcPct val="107000"/>
                        </a:lnSpc>
                        <a:spcBef>
                          <a:spcPts val="0"/>
                        </a:spcBef>
                        <a:spcAft>
                          <a:spcPts val="0"/>
                        </a:spcAft>
                      </a:pPr>
                      <a:r>
                        <a:rPr lang="fr-CA" sz="1600" b="0" i="0" dirty="0">
                          <a:latin typeface="Dagny OT" panose="020B0504020201020104" pitchFamily="34" charset="77"/>
                        </a:rPr>
                        <a:t>Les employés les plus motivés ont moins d’accidents</a:t>
                      </a:r>
                    </a:p>
                  </a:txBody>
                  <a:tcPr marL="0" marR="0" marT="0" marB="0" anchor="ctr"/>
                </a:tc>
                <a:tc>
                  <a:txBody>
                    <a:bodyPr/>
                    <a:lstStyle/>
                    <a:p>
                      <a:pPr marL="0" marR="0" algn="l" fontAlgn="base">
                        <a:lnSpc>
                          <a:spcPct val="107000"/>
                        </a:lnSpc>
                        <a:spcBef>
                          <a:spcPts val="0"/>
                        </a:spcBef>
                        <a:spcAft>
                          <a:spcPts val="0"/>
                        </a:spcAft>
                      </a:pPr>
                      <a:r>
                        <a:rPr lang="fr-CA" sz="1600" b="0" i="0">
                          <a:latin typeface="Dagny OT" panose="020B0504020201020104" pitchFamily="34" charset="77"/>
                        </a:rPr>
                        <a:t>Shell</a:t>
                      </a:r>
                    </a:p>
                  </a:txBody>
                  <a:tcPr marL="0" marR="0" marT="0" marB="0" anchor="ctr"/>
                </a:tc>
                <a:extLst>
                  <a:ext uri="{0D108BD9-81ED-4DB2-BD59-A6C34878D82A}">
                    <a16:rowId xmlns:a16="http://schemas.microsoft.com/office/drawing/2014/main" val="10006"/>
                  </a:ext>
                </a:extLst>
              </a:tr>
              <a:tr h="635595">
                <a:tc>
                  <a:txBody>
                    <a:bodyPr/>
                    <a:lstStyle/>
                    <a:p>
                      <a:pPr marL="0" marR="0" lvl="0" algn="l" fontAlgn="base">
                        <a:lnSpc>
                          <a:spcPct val="107000"/>
                        </a:lnSpc>
                        <a:spcBef>
                          <a:spcPts val="0"/>
                        </a:spcBef>
                        <a:spcAft>
                          <a:spcPts val="0"/>
                        </a:spcAft>
                      </a:pPr>
                      <a:r>
                        <a:rPr lang="fr-CA" sz="1600" b="0" i="0" dirty="0">
                          <a:latin typeface="Dagny OT" panose="020B0504020201020104" pitchFamily="34" charset="77"/>
                        </a:rPr>
                        <a:t>Les gens intelligents aiment les frites ondulées</a:t>
                      </a:r>
                    </a:p>
                  </a:txBody>
                  <a:tcPr marL="0" marR="0" marT="0" marB="0" anchor="ctr"/>
                </a:tc>
                <a:tc>
                  <a:txBody>
                    <a:bodyPr/>
                    <a:lstStyle/>
                    <a:p>
                      <a:pPr marL="0" marR="0" algn="l" fontAlgn="base">
                        <a:lnSpc>
                          <a:spcPct val="107000"/>
                        </a:lnSpc>
                        <a:spcBef>
                          <a:spcPts val="0"/>
                        </a:spcBef>
                        <a:spcAft>
                          <a:spcPts val="0"/>
                        </a:spcAft>
                      </a:pPr>
                      <a:r>
                        <a:rPr lang="fr-CA" sz="1600" b="0" i="0" dirty="0">
                          <a:latin typeface="Dagny OT" panose="020B0504020201020104" pitchFamily="34" charset="77"/>
                        </a:rPr>
                        <a:t>Chercheurs à l’Université de Cambridge et à Microsoft </a:t>
                      </a:r>
                      <a:r>
                        <a:rPr lang="fr-CA" sz="1600" b="0" i="0" dirty="0" err="1">
                          <a:latin typeface="Dagny OT" panose="020B0504020201020104" pitchFamily="34" charset="77"/>
                        </a:rPr>
                        <a:t>Research</a:t>
                      </a:r>
                      <a:endParaRPr lang="fr-CA" sz="1600" b="0" i="0" dirty="0">
                        <a:latin typeface="Dagny OT" panose="020B0504020201020104" pitchFamily="34" charset="77"/>
                      </a:endParaRPr>
                    </a:p>
                  </a:txBody>
                  <a:tcPr marL="0" marR="0" marT="0" marB="0" anchor="ctr"/>
                </a:tc>
                <a:extLst>
                  <a:ext uri="{0D108BD9-81ED-4DB2-BD59-A6C34878D82A}">
                    <a16:rowId xmlns:a16="http://schemas.microsoft.com/office/drawing/2014/main" val="10007"/>
                  </a:ext>
                </a:extLst>
              </a:tr>
              <a:tr h="317798">
                <a:tc>
                  <a:txBody>
                    <a:bodyPr/>
                    <a:lstStyle/>
                    <a:p>
                      <a:pPr marL="0" marR="0" lvl="0" algn="l" fontAlgn="base">
                        <a:lnSpc>
                          <a:spcPct val="107000"/>
                        </a:lnSpc>
                        <a:spcBef>
                          <a:spcPts val="0"/>
                        </a:spcBef>
                        <a:spcAft>
                          <a:spcPts val="0"/>
                        </a:spcAft>
                      </a:pPr>
                      <a:r>
                        <a:rPr lang="fr-CA" sz="1600" b="0" i="0" dirty="0">
                          <a:latin typeface="Dagny OT" panose="020B0504020201020104" pitchFamily="34" charset="77"/>
                        </a:rPr>
                        <a:t>Les ouragans portant des noms féminins sont plus meurtriers</a:t>
                      </a:r>
                    </a:p>
                  </a:txBody>
                  <a:tcPr marL="0" marR="0" marT="0" marB="0" anchor="ctr"/>
                </a:tc>
                <a:tc>
                  <a:txBody>
                    <a:bodyPr/>
                    <a:lstStyle/>
                    <a:p>
                      <a:pPr marL="0" marR="0" algn="l" fontAlgn="base">
                        <a:lnSpc>
                          <a:spcPct val="107000"/>
                        </a:lnSpc>
                        <a:spcBef>
                          <a:spcPts val="0"/>
                        </a:spcBef>
                        <a:spcAft>
                          <a:spcPts val="0"/>
                        </a:spcAft>
                      </a:pPr>
                      <a:r>
                        <a:rPr lang="fr-CA" sz="1600" b="0" i="0">
                          <a:latin typeface="Dagny OT" panose="020B0504020201020104" pitchFamily="34" charset="77"/>
                        </a:rPr>
                        <a:t>Chercheurs universitaires</a:t>
                      </a:r>
                    </a:p>
                  </a:txBody>
                  <a:tcPr marL="0" marR="0" marT="0" marB="0" anchor="ctr"/>
                </a:tc>
                <a:extLst>
                  <a:ext uri="{0D108BD9-81ED-4DB2-BD59-A6C34878D82A}">
                    <a16:rowId xmlns:a16="http://schemas.microsoft.com/office/drawing/2014/main" val="10008"/>
                  </a:ext>
                </a:extLst>
              </a:tr>
              <a:tr h="635595">
                <a:tc>
                  <a:txBody>
                    <a:bodyPr/>
                    <a:lstStyle/>
                    <a:p>
                      <a:pPr marL="0" marR="0" lvl="0" algn="l" fontAlgn="base">
                        <a:lnSpc>
                          <a:spcPct val="107000"/>
                        </a:lnSpc>
                        <a:spcBef>
                          <a:spcPts val="0"/>
                        </a:spcBef>
                        <a:spcAft>
                          <a:spcPts val="0"/>
                        </a:spcAft>
                      </a:pPr>
                      <a:r>
                        <a:rPr lang="fr-CA" sz="1600" b="0" i="0" dirty="0">
                          <a:latin typeface="Dagny OT" panose="020B0504020201020104" pitchFamily="34" charset="77"/>
                        </a:rPr>
                        <a:t>Plus leur statut est élevé,</a:t>
                      </a:r>
                      <a:r>
                        <a:rPr lang="fr-CA" sz="1600" b="0" i="0" baseline="0" dirty="0">
                          <a:latin typeface="Dagny OT" panose="020B0504020201020104" pitchFamily="34" charset="77"/>
                        </a:rPr>
                        <a:t> moins les gens sont polis</a:t>
                      </a:r>
                      <a:endParaRPr lang="fr-CA" sz="1600" b="0" i="0" dirty="0">
                        <a:latin typeface="Dagny OT" panose="020B0504020201020104" pitchFamily="34" charset="77"/>
                      </a:endParaRPr>
                    </a:p>
                  </a:txBody>
                  <a:tcPr marL="0" marR="0" marT="0" marB="0" anchor="ctr"/>
                </a:tc>
                <a:tc>
                  <a:txBody>
                    <a:bodyPr/>
                    <a:lstStyle/>
                    <a:p>
                      <a:pPr marL="0" marR="0" algn="l" fontAlgn="base">
                        <a:lnSpc>
                          <a:spcPct val="107000"/>
                        </a:lnSpc>
                        <a:spcBef>
                          <a:spcPts val="0"/>
                        </a:spcBef>
                        <a:spcAft>
                          <a:spcPts val="0"/>
                        </a:spcAft>
                      </a:pPr>
                      <a:r>
                        <a:rPr lang="fr-CA" sz="1600" b="0" i="0" dirty="0">
                          <a:latin typeface="Dagny OT" panose="020B0504020201020104" pitchFamily="34" charset="77"/>
                        </a:rPr>
                        <a:t>Des chercheurs examinant les comportements sur Wikipédia</a:t>
                      </a:r>
                    </a:p>
                  </a:txBody>
                  <a:tcPr marL="0" marR="0" marT="0" marB="0" anchor="ctr"/>
                </a:tc>
                <a:extLst>
                  <a:ext uri="{0D108BD9-81ED-4DB2-BD59-A6C34878D82A}">
                    <a16:rowId xmlns:a16="http://schemas.microsoft.com/office/drawing/2014/main" val="10009"/>
                  </a:ext>
                </a:extLst>
              </a:tr>
            </a:tbl>
          </a:graphicData>
        </a:graphic>
      </p:graphicFrame>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DÉFINITIONS</a:t>
            </a:r>
            <a:endParaRPr lang="en-US" sz="2400"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371599" y="2286000"/>
                <a:ext cx="10294883" cy="3581400"/>
              </a:xfrm>
            </p:spPr>
            <p:txBody>
              <a:bodyPr/>
              <a:lstStyle/>
              <a:p>
                <a:pPr marL="0" indent="0" algn="just">
                  <a:lnSpc>
                    <a:spcPct val="100000"/>
                  </a:lnSpc>
                  <a:buNone/>
                </a:pPr>
                <a:r>
                  <a:rPr lang="en-US" sz="2400" dirty="0">
                    <a:latin typeface="Dagny OT" panose="020B0504020201020104" pitchFamily="34" charset="77"/>
                  </a:rPr>
                  <a:t>Une </a:t>
                </a:r>
                <a:r>
                  <a:rPr lang="en-US" sz="2400" dirty="0" err="1">
                    <a:latin typeface="Dagny OT" panose="020B0504020201020104" pitchFamily="34" charset="77"/>
                  </a:rPr>
                  <a:t>règle</a:t>
                </a:r>
                <a:r>
                  <a:rPr lang="en-US" sz="2400" dirty="0">
                    <a:latin typeface="Dagny OT" panose="020B0504020201020104" pitchFamily="34" charset="77"/>
                  </a:rPr>
                  <a:t> </a:t>
                </a:r>
                <a14:m>
                  <m:oMath xmlns:m="http://schemas.openxmlformats.org/officeDocument/2006/math">
                    <m:r>
                      <a:rPr lang="en-US" sz="2400" i="1" dirty="0" smtClean="0">
                        <a:latin typeface="Cambria Math" panose="02040503050406030204" pitchFamily="18" charset="0"/>
                      </a:rPr>
                      <m:t>𝑋</m:t>
                    </m:r>
                    <m:r>
                      <a:rPr lang="en-US" sz="2400" i="1" dirty="0" smtClean="0">
                        <a:latin typeface="Cambria Math" panose="02040503050406030204" pitchFamily="18" charset="0"/>
                      </a:rPr>
                      <m:t> → </m:t>
                    </m:r>
                    <m:r>
                      <a:rPr lang="en-US" sz="2400" i="1" dirty="0" smtClean="0">
                        <a:latin typeface="Cambria Math" panose="02040503050406030204" pitchFamily="18" charset="0"/>
                      </a:rPr>
                      <m:t>𝑌</m:t>
                    </m:r>
                  </m:oMath>
                </a14:m>
                <a:r>
                  <a:rPr lang="en-US" sz="2400" dirty="0">
                    <a:latin typeface="Dagny OT" panose="020B0504020201020104" pitchFamily="34" charset="77"/>
                  </a:rPr>
                  <a:t> </a:t>
                </a:r>
                <a:r>
                  <a:rPr lang="en-US" sz="2400" dirty="0" err="1">
                    <a:latin typeface="Dagny OT" panose="020B0504020201020104" pitchFamily="34" charset="77"/>
                  </a:rPr>
                  <a:t>est</a:t>
                </a:r>
                <a:r>
                  <a:rPr lang="en-US" sz="2400" dirty="0">
                    <a:latin typeface="Dagny OT" panose="020B0504020201020104" pitchFamily="34" charset="77"/>
                  </a:rPr>
                  <a:t> un </a:t>
                </a:r>
                <a:r>
                  <a:rPr lang="en-US" sz="2400" dirty="0" err="1">
                    <a:latin typeface="Dagny OT" panose="020B0504020201020104" pitchFamily="34" charset="77"/>
                  </a:rPr>
                  <a:t>énoncé</a:t>
                </a:r>
                <a:r>
                  <a:rPr lang="en-US" sz="2400" dirty="0">
                    <a:latin typeface="Dagny OT" panose="020B0504020201020104" pitchFamily="34" charset="77"/>
                  </a:rPr>
                  <a:t> </a:t>
                </a:r>
                <a:r>
                  <a:rPr lang="en-US" sz="2400" dirty="0" err="1">
                    <a:latin typeface="Dagny OT" panose="020B0504020201020104" pitchFamily="34" charset="77"/>
                  </a:rPr>
                  <a:t>prenant</a:t>
                </a:r>
                <a:r>
                  <a:rPr lang="en-US" sz="2400" dirty="0">
                    <a:latin typeface="Dagny OT" panose="020B0504020201020104" pitchFamily="34" charset="77"/>
                  </a:rPr>
                  <a:t> la </a:t>
                </a:r>
                <a:r>
                  <a:rPr lang="en-US" sz="2400" dirty="0" err="1">
                    <a:latin typeface="Dagny OT" panose="020B0504020201020104" pitchFamily="34" charset="77"/>
                  </a:rPr>
                  <a:t>forme</a:t>
                </a:r>
                <a:r>
                  <a:rPr lang="en-US" sz="2400" dirty="0">
                    <a:latin typeface="Dagny OT" panose="020B0504020201020104" pitchFamily="34" charset="77"/>
                  </a:rPr>
                  <a:t> “</a:t>
                </a:r>
                <a:r>
                  <a:rPr lang="en-US" sz="2400" dirty="0" err="1">
                    <a:latin typeface="Dagny OT" panose="020B0504020201020104" pitchFamily="34" charset="77"/>
                  </a:rPr>
                  <a:t>si</a:t>
                </a:r>
                <a:r>
                  <a:rPr lang="en-US" sz="2400" dirty="0">
                    <a:latin typeface="Dagny OT" panose="020B0504020201020104" pitchFamily="34" charset="77"/>
                  </a:rPr>
                  <a:t> </a:t>
                </a:r>
                <a14:m>
                  <m:oMath xmlns:m="http://schemas.openxmlformats.org/officeDocument/2006/math">
                    <m:r>
                      <a:rPr lang="en-US" sz="2400" i="1" dirty="0" smtClean="0">
                        <a:latin typeface="Cambria Math" panose="02040503050406030204" pitchFamily="18" charset="0"/>
                      </a:rPr>
                      <m:t>𝑋</m:t>
                    </m:r>
                  </m:oMath>
                </a14:m>
                <a:r>
                  <a:rPr lang="en-US" sz="2400" dirty="0">
                    <a:latin typeface="Dagny OT" panose="020B0504020201020104" pitchFamily="34" charset="77"/>
                  </a:rPr>
                  <a:t> alors </a:t>
                </a:r>
                <a14:m>
                  <m:oMath xmlns:m="http://schemas.openxmlformats.org/officeDocument/2006/math">
                    <m:r>
                      <a:rPr lang="en-US" sz="2400" i="1" dirty="0" smtClean="0">
                        <a:latin typeface="Cambria Math" panose="02040503050406030204" pitchFamily="18" charset="0"/>
                      </a:rPr>
                      <m:t>𝑌</m:t>
                    </m:r>
                  </m:oMath>
                </a14:m>
                <a:r>
                  <a:rPr lang="en-US" sz="2400" dirty="0">
                    <a:latin typeface="Dagny OT" panose="020B0504020201020104" pitchFamily="34" charset="77"/>
                  </a:rPr>
                  <a:t>” </a:t>
                </a:r>
                <a:r>
                  <a:rPr lang="en-US" sz="2400" dirty="0" err="1">
                    <a:latin typeface="Dagny OT" panose="020B0504020201020104" pitchFamily="34" charset="77"/>
                  </a:rPr>
                  <a:t>établi</a:t>
                </a:r>
                <a:r>
                  <a:rPr lang="en-US" sz="2400" dirty="0">
                    <a:latin typeface="Dagny OT" panose="020B0504020201020104" pitchFamily="34" charset="77"/>
                  </a:rPr>
                  <a:t> </a:t>
                </a:r>
                <a:r>
                  <a:rPr lang="en-US" sz="2400" dirty="0" err="1">
                    <a:latin typeface="Dagny OT" panose="020B0504020201020104" pitchFamily="34" charset="77"/>
                  </a:rPr>
                  <a:t>à</a:t>
                </a:r>
                <a:r>
                  <a:rPr lang="en-US" sz="2400" dirty="0">
                    <a:latin typeface="Dagny OT" panose="020B0504020201020104" pitchFamily="34" charset="77"/>
                  </a:rPr>
                  <a:t> </a:t>
                </a:r>
                <a:r>
                  <a:rPr lang="en-US" sz="2400" dirty="0" err="1">
                    <a:latin typeface="Dagny OT" panose="020B0504020201020104" pitchFamily="34" charset="77"/>
                  </a:rPr>
                  <a:t>partir</a:t>
                </a:r>
                <a:r>
                  <a:rPr lang="en-US" sz="2400" dirty="0">
                    <a:latin typeface="Dagny OT" panose="020B0504020201020104" pitchFamily="34" charset="77"/>
                  </a:rPr>
                  <a:t> de </a:t>
                </a:r>
                <a:r>
                  <a:rPr lang="en-US" sz="2400" dirty="0" err="1">
                    <a:latin typeface="Dagny OT" panose="020B0504020201020104" pitchFamily="34" charset="77"/>
                  </a:rPr>
                  <a:t>n’importe</a:t>
                </a:r>
                <a:r>
                  <a:rPr lang="en-US" sz="2400" dirty="0">
                    <a:latin typeface="Dagny OT" panose="020B0504020201020104" pitchFamily="34" charset="77"/>
                  </a:rPr>
                  <a:t> quelle </a:t>
                </a:r>
                <a:r>
                  <a:rPr lang="en-US" sz="2400" dirty="0" err="1">
                    <a:latin typeface="Dagny OT" panose="020B0504020201020104" pitchFamily="34" charset="77"/>
                  </a:rPr>
                  <a:t>combinaison</a:t>
                </a:r>
                <a:r>
                  <a:rPr lang="en-US" sz="2400" dirty="0">
                    <a:latin typeface="Dagny OT" panose="020B0504020201020104" pitchFamily="34" charset="77"/>
                  </a:rPr>
                  <a:t> </a:t>
                </a:r>
                <a:r>
                  <a:rPr lang="en-US" sz="2400" dirty="0" err="1">
                    <a:latin typeface="Dagny OT" panose="020B0504020201020104" pitchFamily="34" charset="77"/>
                  </a:rPr>
                  <a:t>logique</a:t>
                </a:r>
                <a:r>
                  <a:rPr lang="en-US" sz="2400" dirty="0">
                    <a:latin typeface="Dagny OT" panose="020B0504020201020104" pitchFamily="34" charset="77"/>
                  </a:rPr>
                  <a:t> </a:t>
                </a:r>
                <a:r>
                  <a:rPr lang="en-US" sz="2400" dirty="0" err="1">
                    <a:latin typeface="Dagny OT" panose="020B0504020201020104" pitchFamily="34" charset="77"/>
                  </a:rPr>
                  <a:t>d’attributs</a:t>
                </a:r>
                <a:r>
                  <a:rPr lang="en-US" sz="2400" dirty="0">
                    <a:latin typeface="Dagny OT" panose="020B0504020201020104" pitchFamily="34" charset="77"/>
                  </a:rPr>
                  <a:t> d’un ensemble de </a:t>
                </a:r>
                <a:r>
                  <a:rPr lang="en-US" sz="2400" dirty="0" err="1">
                    <a:latin typeface="Dagny OT" panose="020B0504020201020104" pitchFamily="34" charset="77"/>
                  </a:rPr>
                  <a:t>données</a:t>
                </a:r>
                <a:r>
                  <a:rPr lang="en-US" sz="2400" dirty="0">
                    <a:latin typeface="Dagny OT" panose="020B0504020201020104" pitchFamily="34" charset="77"/>
                  </a:rPr>
                  <a:t>. </a:t>
                </a:r>
              </a:p>
              <a:p>
                <a:pPr algn="just">
                  <a:lnSpc>
                    <a:spcPct val="100000"/>
                  </a:lnSpc>
                </a:pPr>
                <a:endParaRPr lang="en-US" sz="500" dirty="0">
                  <a:latin typeface="Dagny OT" panose="020B0504020201020104" pitchFamily="34" charset="77"/>
                </a:endParaRPr>
              </a:p>
              <a:p>
                <a:pPr marL="0" indent="0" algn="just">
                  <a:lnSpc>
                    <a:spcPct val="100000"/>
                  </a:lnSpc>
                  <a:buNone/>
                </a:pPr>
                <a:r>
                  <a:rPr lang="en-US" sz="2400" dirty="0">
                    <a:latin typeface="Dagny OT" panose="020B0504020201020104" pitchFamily="34" charset="77"/>
                  </a:rPr>
                  <a:t>Il </a:t>
                </a:r>
                <a:r>
                  <a:rPr lang="en-US" sz="2400" b="1" dirty="0" err="1">
                    <a:latin typeface="Dagny OT" panose="020B0504020201020104" pitchFamily="34" charset="77"/>
                  </a:rPr>
                  <a:t>n’est</a:t>
                </a:r>
                <a:r>
                  <a:rPr lang="en-US" sz="2400" b="1" dirty="0">
                    <a:latin typeface="Dagny OT" panose="020B0504020201020104" pitchFamily="34" charset="77"/>
                  </a:rPr>
                  <a:t> pas </a:t>
                </a:r>
                <a:r>
                  <a:rPr lang="en-US" sz="2400" b="1" dirty="0" err="1">
                    <a:latin typeface="Dagny OT" panose="020B0504020201020104" pitchFamily="34" charset="77"/>
                  </a:rPr>
                  <a:t>nécessaire</a:t>
                </a:r>
                <a:r>
                  <a:rPr lang="en-US" sz="2400" b="1" dirty="0">
                    <a:latin typeface="Dagny OT" panose="020B0504020201020104" pitchFamily="34" charset="77"/>
                  </a:rPr>
                  <a:t> </a:t>
                </a:r>
                <a:r>
                  <a:rPr lang="en-US" sz="2400" b="1" dirty="0" err="1">
                    <a:latin typeface="Dagny OT" panose="020B0504020201020104" pitchFamily="34" charset="77"/>
                  </a:rPr>
                  <a:t>qu’une</a:t>
                </a:r>
                <a:r>
                  <a:rPr lang="en-US" sz="2400" b="1" dirty="0">
                    <a:latin typeface="Dagny OT" panose="020B0504020201020104" pitchFamily="34" charset="77"/>
                  </a:rPr>
                  <a:t> </a:t>
                </a:r>
                <a:r>
                  <a:rPr lang="en-US" sz="2400" b="1" dirty="0" err="1">
                    <a:latin typeface="Dagny OT" panose="020B0504020201020104" pitchFamily="34" charset="77"/>
                  </a:rPr>
                  <a:t>règle</a:t>
                </a:r>
                <a:r>
                  <a:rPr lang="en-US" sz="2400" b="1" dirty="0">
                    <a:latin typeface="Dagny OT" panose="020B0504020201020104" pitchFamily="34" charset="77"/>
                  </a:rPr>
                  <a:t> </a:t>
                </a:r>
                <a:r>
                  <a:rPr lang="en-US" sz="2400" b="1" dirty="0" err="1">
                    <a:latin typeface="Dagny OT" panose="020B0504020201020104" pitchFamily="34" charset="77"/>
                  </a:rPr>
                  <a:t>soit</a:t>
                </a:r>
                <a:r>
                  <a:rPr lang="en-US" sz="2400" b="1" dirty="0">
                    <a:latin typeface="Dagny OT" panose="020B0504020201020104" pitchFamily="34" charset="77"/>
                  </a:rPr>
                  <a:t> </a:t>
                </a:r>
                <a:r>
                  <a:rPr lang="en-US" sz="2400" b="1" dirty="0" err="1">
                    <a:latin typeface="Dagny OT" panose="020B0504020201020104" pitchFamily="34" charset="77"/>
                  </a:rPr>
                  <a:t>valide</a:t>
                </a:r>
                <a:r>
                  <a:rPr lang="en-US" sz="2400" b="1" dirty="0">
                    <a:latin typeface="Dagny OT" panose="020B0504020201020104" pitchFamily="34" charset="77"/>
                  </a:rPr>
                  <a:t> pour </a:t>
                </a:r>
                <a:r>
                  <a:rPr lang="en-US" sz="2400" b="1" dirty="0" err="1">
                    <a:latin typeface="Dagny OT" panose="020B0504020201020104" pitchFamily="34" charset="77"/>
                  </a:rPr>
                  <a:t>toute</a:t>
                </a:r>
                <a:r>
                  <a:rPr lang="en-US" sz="2400" b="1" dirty="0">
                    <a:latin typeface="Dagny OT" panose="020B0504020201020104" pitchFamily="34" charset="77"/>
                  </a:rPr>
                  <a:t> les observations </a:t>
                </a:r>
                <a:r>
                  <a:rPr lang="en-US" sz="2400" dirty="0">
                    <a:latin typeface="Dagny OT" panose="020B0504020201020104" pitchFamily="34" charset="77"/>
                  </a:rPr>
                  <a:t>de </a:t>
                </a:r>
                <a:r>
                  <a:rPr lang="en-US" sz="2400" dirty="0" err="1">
                    <a:latin typeface="Dagny OT" panose="020B0504020201020104" pitchFamily="34" charset="77"/>
                  </a:rPr>
                  <a:t>l’ensemble</a:t>
                </a:r>
                <a:r>
                  <a:rPr lang="en-US" sz="2400" dirty="0">
                    <a:latin typeface="Dagny OT" panose="020B0504020201020104" pitchFamily="34" charset="77"/>
                  </a:rPr>
                  <a:t> de </a:t>
                </a:r>
                <a:r>
                  <a:rPr lang="en-US" sz="2400" dirty="0" err="1">
                    <a:latin typeface="Dagny OT" panose="020B0504020201020104" pitchFamily="34" charset="77"/>
                  </a:rPr>
                  <a:t>données</a:t>
                </a:r>
                <a:r>
                  <a:rPr lang="en-US" sz="2400" dirty="0">
                    <a:latin typeface="Dagny OT" panose="020B0504020201020104" pitchFamily="34" charset="77"/>
                  </a:rPr>
                  <a:t> (les </a:t>
                </a:r>
                <a:r>
                  <a:rPr lang="en-US" sz="2400" dirty="0" err="1">
                    <a:latin typeface="Dagny OT" panose="020B0504020201020104" pitchFamily="34" charset="77"/>
                  </a:rPr>
                  <a:t>règles</a:t>
                </a:r>
                <a:r>
                  <a:rPr lang="en-US" sz="2400" dirty="0">
                    <a:latin typeface="Dagny OT" panose="020B0504020201020104" pitchFamily="34" charset="77"/>
                  </a:rPr>
                  <a:t> ne </a:t>
                </a:r>
                <a:r>
                  <a:rPr lang="en-US" sz="2400" dirty="0" err="1">
                    <a:latin typeface="Dagny OT" panose="020B0504020201020104" pitchFamily="34" charset="77"/>
                  </a:rPr>
                  <a:t>sont</a:t>
                </a:r>
                <a:r>
                  <a:rPr lang="en-US" sz="2400" dirty="0">
                    <a:latin typeface="Dagny OT" panose="020B0504020201020104" pitchFamily="34" charset="77"/>
                  </a:rPr>
                  <a:t> pas </a:t>
                </a:r>
                <a:r>
                  <a:rPr lang="en-US" sz="2400" dirty="0" err="1">
                    <a:latin typeface="Dagny OT" panose="020B0504020201020104" pitchFamily="34" charset="77"/>
                  </a:rPr>
                  <a:t>nécessairement</a:t>
                </a:r>
                <a:r>
                  <a:rPr lang="en-US" sz="2400" dirty="0">
                    <a:latin typeface="Dagny OT" panose="020B0504020201020104" pitchFamily="34" charset="77"/>
                  </a:rPr>
                  <a:t> </a:t>
                </a:r>
                <a:r>
                  <a:rPr lang="en-US" sz="2400" dirty="0" err="1">
                    <a:latin typeface="Dagny OT" panose="020B0504020201020104" pitchFamily="34" charset="77"/>
                  </a:rPr>
                  <a:t>exactes</a:t>
                </a:r>
                <a:r>
                  <a:rPr lang="en-US" sz="2400" dirty="0">
                    <a:latin typeface="Dagny OT" panose="020B0504020201020104" pitchFamily="34" charset="77"/>
                  </a:rPr>
                  <a:t>).</a:t>
                </a:r>
              </a:p>
              <a:p>
                <a:pPr marL="0" indent="0" algn="just">
                  <a:lnSpc>
                    <a:spcPct val="100000"/>
                  </a:lnSpc>
                  <a:buNone/>
                </a:pPr>
                <a:endParaRPr lang="en-CA" sz="500" dirty="0">
                  <a:latin typeface="Dagny OT" panose="020B0504020201020104" pitchFamily="34" charset="77"/>
                </a:endParaRPr>
              </a:p>
              <a:p>
                <a:pPr marL="0" indent="0" algn="just">
                  <a:lnSpc>
                    <a:spcPct val="100000"/>
                  </a:lnSpc>
                  <a:buNone/>
                </a:pPr>
                <a:r>
                  <a:rPr lang="en-CA" sz="2400" dirty="0" err="1">
                    <a:latin typeface="Dagny OT" panose="020B0504020201020104" pitchFamily="34" charset="77"/>
                  </a:rPr>
                  <a:t>Parfois</a:t>
                </a:r>
                <a:r>
                  <a:rPr lang="en-CA" sz="2400" dirty="0">
                    <a:latin typeface="Dagny OT" panose="020B0504020201020104" pitchFamily="34" charset="77"/>
                  </a:rPr>
                  <a:t>, les </a:t>
                </a:r>
                <a:r>
                  <a:rPr lang="en-CA" sz="2400" dirty="0" err="1">
                    <a:latin typeface="Dagny OT" panose="020B0504020201020104" pitchFamily="34" charset="77"/>
                  </a:rPr>
                  <a:t>meilleures</a:t>
                </a:r>
                <a:r>
                  <a:rPr lang="en-CA" sz="2400" dirty="0">
                    <a:latin typeface="Dagny OT" panose="020B0504020201020104" pitchFamily="34" charset="77"/>
                  </a:rPr>
                  <a:t> </a:t>
                </a:r>
                <a:r>
                  <a:rPr lang="en-CA" sz="2400" dirty="0" err="1">
                    <a:latin typeface="Dagny OT" panose="020B0504020201020104" pitchFamily="34" charset="77"/>
                  </a:rPr>
                  <a:t>règles</a:t>
                </a:r>
                <a:r>
                  <a:rPr lang="en-CA" sz="2400" dirty="0">
                    <a:latin typeface="Dagny OT" panose="020B0504020201020104" pitchFamily="34" charset="77"/>
                  </a:rPr>
                  <a:t> </a:t>
                </a:r>
                <a:r>
                  <a:rPr lang="en-CA" sz="2400" dirty="0" err="1">
                    <a:latin typeface="Dagny OT" panose="020B0504020201020104" pitchFamily="34" charset="77"/>
                  </a:rPr>
                  <a:t>sont</a:t>
                </a:r>
                <a:r>
                  <a:rPr lang="en-CA" sz="2400" dirty="0">
                    <a:latin typeface="Dagny OT" panose="020B0504020201020104" pitchFamily="34" charset="77"/>
                  </a:rPr>
                  <a:t> </a:t>
                </a:r>
                <a:r>
                  <a:rPr lang="en-CA" sz="2400" dirty="0" err="1">
                    <a:latin typeface="Dagny OT" panose="020B0504020201020104" pitchFamily="34" charset="77"/>
                  </a:rPr>
                  <a:t>celles</a:t>
                </a:r>
                <a:r>
                  <a:rPr lang="en-CA" sz="2400" dirty="0">
                    <a:latin typeface="Dagny OT" panose="020B0504020201020104" pitchFamily="34" charset="77"/>
                  </a:rPr>
                  <a:t> qui </a:t>
                </a:r>
                <a:r>
                  <a:rPr lang="en-CA" sz="2400" dirty="0" err="1">
                    <a:latin typeface="Dagny OT" panose="020B0504020201020104" pitchFamily="34" charset="77"/>
                  </a:rPr>
                  <a:t>sont</a:t>
                </a:r>
                <a:r>
                  <a:rPr lang="en-CA" sz="2400" dirty="0">
                    <a:latin typeface="Dagny OT" panose="020B0504020201020104" pitchFamily="34" charset="77"/>
                  </a:rPr>
                  <a:t> </a:t>
                </a:r>
                <a:r>
                  <a:rPr lang="en-CA" sz="2400" dirty="0" err="1">
                    <a:latin typeface="Dagny OT" panose="020B0504020201020104" pitchFamily="34" charset="77"/>
                  </a:rPr>
                  <a:t>exactes</a:t>
                </a:r>
                <a:r>
                  <a:rPr lang="en-CA" sz="2400" dirty="0">
                    <a:latin typeface="Dagny OT" panose="020B0504020201020104" pitchFamily="34" charset="77"/>
                  </a:rPr>
                  <a:t> 10% du temps, </a:t>
                </a:r>
                <a:r>
                  <a:rPr lang="en-CA" sz="2400" dirty="0" err="1">
                    <a:latin typeface="Dagny OT" panose="020B0504020201020104" pitchFamily="34" charset="77"/>
                  </a:rPr>
                  <a:t>en</a:t>
                </a:r>
                <a:r>
                  <a:rPr lang="en-CA" sz="2400" dirty="0">
                    <a:latin typeface="Dagny OT" panose="020B0504020201020104" pitchFamily="34" charset="77"/>
                  </a:rPr>
                  <a:t> opposition </a:t>
                </a:r>
                <a:r>
                  <a:rPr lang="en-CA" sz="2400" dirty="0" err="1">
                    <a:latin typeface="Dagny OT" panose="020B0504020201020104" pitchFamily="34" charset="77"/>
                  </a:rPr>
                  <a:t>à</a:t>
                </a:r>
                <a:r>
                  <a:rPr lang="en-CA" sz="2400" dirty="0">
                    <a:latin typeface="Dagny OT" panose="020B0504020201020104" pitchFamily="34" charset="77"/>
                  </a:rPr>
                  <a:t> </a:t>
                </a:r>
                <a:r>
                  <a:rPr lang="en-CA" sz="2400" dirty="0" err="1">
                    <a:latin typeface="Dagny OT" panose="020B0504020201020104" pitchFamily="34" charset="77"/>
                  </a:rPr>
                  <a:t>celles</a:t>
                </a:r>
                <a:r>
                  <a:rPr lang="en-CA" sz="2400" dirty="0">
                    <a:latin typeface="Dagny OT" panose="020B0504020201020104" pitchFamily="34" charset="77"/>
                  </a:rPr>
                  <a:t> qui ne le </a:t>
                </a:r>
                <a:r>
                  <a:rPr lang="en-CA" sz="2400" dirty="0" err="1">
                    <a:latin typeface="Dagny OT" panose="020B0504020201020104" pitchFamily="34" charset="77"/>
                  </a:rPr>
                  <a:t>sont</a:t>
                </a:r>
                <a:r>
                  <a:rPr lang="en-CA" sz="2400" dirty="0">
                    <a:latin typeface="Dagny OT" panose="020B0504020201020104" pitchFamily="34" charset="77"/>
                  </a:rPr>
                  <a:t> que 5% du temps, </a:t>
                </a:r>
                <a:r>
                  <a:rPr lang="en-CA" sz="2400" dirty="0" err="1">
                    <a:latin typeface="Dagny OT" panose="020B0504020201020104" pitchFamily="34" charset="77"/>
                  </a:rPr>
                  <a:t>mettons</a:t>
                </a:r>
                <a:r>
                  <a:rPr lang="en-CA" sz="2400" dirty="0">
                    <a:latin typeface="Dagny OT" panose="020B0504020201020104" pitchFamily="34" charset="77"/>
                  </a:rPr>
                  <a:t>. </a:t>
                </a:r>
              </a:p>
              <a:p>
                <a:pPr algn="just">
                  <a:lnSpc>
                    <a:spcPct val="100000"/>
                  </a:lnSpc>
                </a:pPr>
                <a:endParaRPr lang="en-CA" sz="500" dirty="0">
                  <a:latin typeface="Dagny OT" panose="020B0504020201020104" pitchFamily="34" charset="77"/>
                </a:endParaRPr>
              </a:p>
              <a:p>
                <a:pPr marL="0" indent="0" algn="just">
                  <a:lnSpc>
                    <a:spcPct val="100000"/>
                  </a:lnSpc>
                  <a:buNone/>
                </a:pPr>
                <a:r>
                  <a:rPr lang="en-CA" sz="2400" dirty="0">
                    <a:latin typeface="Dagny OT" panose="020B0504020201020104" pitchFamily="34" charset="77"/>
                  </a:rPr>
                  <a:t>Comme </a:t>
                </a:r>
                <a:r>
                  <a:rPr lang="en-CA" sz="2400" dirty="0" err="1">
                    <a:latin typeface="Dagny OT" panose="020B0504020201020104" pitchFamily="34" charset="77"/>
                  </a:rPr>
                  <a:t>toujours</a:t>
                </a:r>
                <a:r>
                  <a:rPr lang="en-CA" sz="2400" dirty="0">
                    <a:latin typeface="Dagny OT" panose="020B0504020201020104" pitchFamily="34" charset="77"/>
                  </a:rPr>
                  <a:t>, </a:t>
                </a:r>
                <a:r>
                  <a:rPr lang="en-CA" sz="2400" b="1" dirty="0" err="1">
                    <a:latin typeface="Dagny OT" panose="020B0504020201020104" pitchFamily="34" charset="77"/>
                  </a:rPr>
                  <a:t>cela</a:t>
                </a:r>
                <a:r>
                  <a:rPr lang="en-CA" sz="2400" b="1" dirty="0">
                    <a:latin typeface="Dagny OT" panose="020B0504020201020104" pitchFamily="34" charset="77"/>
                  </a:rPr>
                  <a:t> </a:t>
                </a:r>
                <a:r>
                  <a:rPr lang="en-CA" sz="2400" b="1" dirty="0" err="1">
                    <a:latin typeface="Dagny OT" panose="020B0504020201020104" pitchFamily="34" charset="77"/>
                  </a:rPr>
                  <a:t>dépend</a:t>
                </a:r>
                <a:r>
                  <a:rPr lang="en-CA" sz="2400" b="1" dirty="0">
                    <a:latin typeface="Dagny OT" panose="020B0504020201020104" pitchFamily="34" charset="77"/>
                  </a:rPr>
                  <a:t> du </a:t>
                </a:r>
                <a:r>
                  <a:rPr lang="en-CA" sz="2400" b="1" dirty="0" err="1">
                    <a:latin typeface="Dagny OT" panose="020B0504020201020104" pitchFamily="34" charset="77"/>
                  </a:rPr>
                  <a:t>contexte</a:t>
                </a:r>
                <a:r>
                  <a:rPr lang="en-CA" sz="2400" dirty="0">
                    <a:latin typeface="Dagny OT" panose="020B0504020201020104" pitchFamily="34" charset="77"/>
                  </a:rPr>
                  <a:t>.</a:t>
                </a:r>
              </a:p>
              <a:p>
                <a:pPr marL="0" indent="0" algn="just">
                  <a:lnSpc>
                    <a:spcPct val="100000"/>
                  </a:lnSpc>
                  <a:buNone/>
                </a:pPr>
                <a:endParaRPr lang="en-CA" sz="500" dirty="0">
                  <a:latin typeface="Dagny OT" panose="020B0504020201020104" pitchFamily="34" charset="77"/>
                </a:endParaRPr>
              </a:p>
              <a:p>
                <a:pPr marL="0" indent="0" algn="just">
                  <a:lnSpc>
                    <a:spcPct val="100000"/>
                  </a:lnSpc>
                  <a:buNone/>
                </a:pPr>
                <a:r>
                  <a:rPr lang="en-CA" sz="2400" b="1" dirty="0" err="1">
                    <a:latin typeface="Dagny OT" panose="020B0504020201020104" pitchFamily="34" charset="77"/>
                  </a:rPr>
                  <a:t>Défi</a:t>
                </a:r>
                <a:r>
                  <a:rPr lang="en-CA" sz="2400" b="1" dirty="0">
                    <a:latin typeface="Dagny OT" panose="020B0504020201020104" pitchFamily="34" charset="77"/>
                  </a:rPr>
                  <a:t> technique: </a:t>
                </a:r>
                <a:r>
                  <a:rPr lang="en-CA" sz="2400" dirty="0" err="1">
                    <a:latin typeface="Dagny OT" panose="020B0504020201020104" pitchFamily="34" charset="77"/>
                  </a:rPr>
                  <a:t>trouver</a:t>
                </a:r>
                <a:r>
                  <a:rPr lang="en-CA" sz="2400" dirty="0">
                    <a:latin typeface="Dagny OT" panose="020B0504020201020104" pitchFamily="34" charset="77"/>
                  </a:rPr>
                  <a:t> un </a:t>
                </a:r>
                <a:r>
                  <a:rPr lang="en-CA" sz="2400" b="1" dirty="0">
                    <a:latin typeface="Dagny OT" panose="020B0504020201020104" pitchFamily="34" charset="77"/>
                  </a:rPr>
                  <a:t>petit</a:t>
                </a:r>
                <a:r>
                  <a:rPr lang="en-CA" sz="2400" dirty="0">
                    <a:latin typeface="Dagny OT" panose="020B0504020201020104" pitchFamily="34" charset="77"/>
                  </a:rPr>
                  <a:t> ensemble de </a:t>
                </a:r>
                <a:r>
                  <a:rPr lang="en-CA" sz="2400" dirty="0" err="1">
                    <a:latin typeface="Dagny OT" panose="020B0504020201020104" pitchFamily="34" charset="77"/>
                  </a:rPr>
                  <a:t>règles</a:t>
                </a:r>
                <a:r>
                  <a:rPr lang="en-CA" sz="2400" dirty="0">
                    <a:latin typeface="Dagny OT" panose="020B0504020201020104" pitchFamily="34" charset="77"/>
                  </a:rPr>
                  <a:t> </a:t>
                </a:r>
                <a:r>
                  <a:rPr lang="en-CA" sz="2400" dirty="0" err="1">
                    <a:latin typeface="Dagny OT" panose="020B0504020201020104" pitchFamily="34" charset="77"/>
                  </a:rPr>
                  <a:t>raisonnables</a:t>
                </a:r>
                <a:r>
                  <a:rPr lang="en-CA" sz="2400" dirty="0">
                    <a:latin typeface="Dagny OT" panose="020B0504020201020104" pitchFamily="34" charset="77"/>
                  </a:rPr>
                  <a:t>. </a:t>
                </a:r>
                <a:endParaRPr lang="en-US" sz="2400" dirty="0">
                  <a:latin typeface="Dagny OT" panose="020B0504020201020104" pitchFamily="34" charset="77"/>
                </a:endParaRPr>
              </a:p>
              <a:p>
                <a:pPr algn="just"/>
                <a:endParaRPr lang="en-US" sz="100" dirty="0">
                  <a:latin typeface="Dagny OT" panose="020B0504020201020104" pitchFamily="34" charset="77"/>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371599" y="2286000"/>
                <a:ext cx="10294883" cy="3581400"/>
              </a:xfrm>
              <a:blipFill>
                <a:blip r:embed="rId2"/>
                <a:stretch>
                  <a:fillRect l="-986" t="-1413" r="-863" b="-30742"/>
                </a:stretch>
              </a:blipFill>
            </p:spPr>
            <p:txBody>
              <a:bodyPr/>
              <a:lstStyle/>
              <a:p>
                <a:r>
                  <a:rPr lang="en-US">
                    <a:noFill/>
                  </a:rPr>
                  <a:t> </a:t>
                </a:r>
              </a:p>
            </p:txBody>
          </p:sp>
        </mc:Fallback>
      </mc:AlternateContent>
      <p:grpSp>
        <p:nvGrpSpPr>
          <p:cNvPr id="5" name="Group 4"/>
          <p:cNvGrpSpPr/>
          <p:nvPr/>
        </p:nvGrpSpPr>
        <p:grpSpPr>
          <a:xfrm>
            <a:off x="7680950" y="1686539"/>
            <a:ext cx="1113765" cy="595035"/>
            <a:chOff x="5864659" y="1672111"/>
            <a:chExt cx="1349338" cy="595035"/>
          </a:xfrm>
        </p:grpSpPr>
        <p:sp>
          <p:nvSpPr>
            <p:cNvPr id="8" name="Content Placeholder 2"/>
            <p:cNvSpPr txBox="1">
              <a:spLocks/>
            </p:cNvSpPr>
            <p:nvPr/>
          </p:nvSpPr>
          <p:spPr>
            <a:xfrm>
              <a:off x="5864659" y="1672111"/>
              <a:ext cx="1349338" cy="347472"/>
            </a:xfrm>
            <a:prstGeom prst="rect">
              <a:avLst/>
            </a:prstGeom>
            <a:solidFill>
              <a:schemeClr val="accent1">
                <a:lumMod val="20000"/>
                <a:lumOff val="80000"/>
              </a:schemeClr>
            </a:solidFill>
            <a:ln w="19050">
              <a:solidFill>
                <a:schemeClr val="accent2"/>
              </a:solidFill>
            </a:ln>
          </p:spPr>
          <p:txBody>
            <a:bodyPr>
              <a:noAutofit/>
            </a:bodyPr>
            <a:lstStyle>
              <a:lvl1pPr marL="230193" indent="-230193" algn="just" defTabSz="914422" rtl="0" eaLnBrk="1" latinLnBrk="0" hangingPunct="1">
                <a:lnSpc>
                  <a:spcPct val="95000"/>
                </a:lnSpc>
                <a:spcBef>
                  <a:spcPts val="1400"/>
                </a:spcBef>
                <a:spcAft>
                  <a:spcPts val="200"/>
                </a:spcAft>
                <a:buClr>
                  <a:schemeClr val="accent1"/>
                </a:buClr>
                <a:buSzPct val="80000"/>
                <a:buFont typeface="Wingdings" panose="05000000000000000000" pitchFamily="2" charset="2"/>
                <a:buChar char="q"/>
                <a:defRPr sz="1800" kern="1200" spc="10" baseline="0">
                  <a:solidFill>
                    <a:schemeClr val="tx1">
                      <a:lumMod val="65000"/>
                      <a:lumOff val="35000"/>
                    </a:schemeClr>
                  </a:solidFill>
                  <a:latin typeface="Cambria" panose="02040503050406030204" pitchFamily="18" charset="0"/>
                  <a:ea typeface="+mn-ea"/>
                  <a:cs typeface="+mn-cs"/>
                </a:defRPr>
              </a:lvl1pPr>
              <a:lvl2pPr marL="457211" indent="-182884" algn="just" defTabSz="914422" rtl="0" eaLnBrk="1" latinLnBrk="0" hangingPunct="1">
                <a:lnSpc>
                  <a:spcPct val="90000"/>
                </a:lnSpc>
                <a:spcBef>
                  <a:spcPts val="300"/>
                </a:spcBef>
                <a:spcAft>
                  <a:spcPts val="300"/>
                </a:spcAft>
                <a:buClr>
                  <a:schemeClr val="accent1"/>
                </a:buClr>
                <a:buFont typeface="Wingdings" panose="05000000000000000000" pitchFamily="2" charset="2"/>
                <a:buChar char="§"/>
                <a:defRPr sz="1800" kern="1200">
                  <a:solidFill>
                    <a:schemeClr val="tx1">
                      <a:lumMod val="65000"/>
                      <a:lumOff val="35000"/>
                    </a:schemeClr>
                  </a:solidFill>
                  <a:latin typeface="Cambria" panose="02040503050406030204" pitchFamily="18" charset="0"/>
                  <a:ea typeface="+mn-ea"/>
                  <a:cs typeface="+mn-cs"/>
                </a:defRPr>
              </a:lvl2pPr>
              <a:lvl3pPr marL="731538"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3pPr>
              <a:lvl4pPr marL="1005864"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4pPr>
              <a:lvl5pPr marL="1280190"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5pPr>
              <a:lvl6pPr marL="1600038"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45"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53"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60"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lgn="ctr">
                <a:buSzPct val="100000"/>
                <a:buFont typeface="Wingdings" panose="05000000000000000000" pitchFamily="2" charset="2"/>
                <a:buNone/>
              </a:pPr>
              <a:r>
                <a:rPr lang="en-US" sz="1400" dirty="0" err="1">
                  <a:solidFill>
                    <a:schemeClr val="accent3"/>
                  </a:solidFill>
                  <a:latin typeface="Dagny OT" panose="020B0504020201020104" pitchFamily="34" charset="77"/>
                </a:rPr>
                <a:t>antécédent</a:t>
              </a:r>
              <a:endParaRPr lang="en-US" sz="1400" b="1" dirty="0">
                <a:solidFill>
                  <a:schemeClr val="accent3"/>
                </a:solidFill>
                <a:latin typeface="Dagny OT" panose="020B0504020201020104" pitchFamily="34" charset="77"/>
              </a:endParaRPr>
            </a:p>
            <a:p>
              <a:pPr marL="0" indent="0" algn="ctr">
                <a:buSzPct val="100000"/>
                <a:buFont typeface="Wingdings" panose="05000000000000000000" pitchFamily="2" charset="2"/>
                <a:buNone/>
              </a:pPr>
              <a:endParaRPr lang="en-US" sz="100" b="1" dirty="0"/>
            </a:p>
          </p:txBody>
        </p:sp>
        <p:sp>
          <p:nvSpPr>
            <p:cNvPr id="9" name="Left Arrow 8"/>
            <p:cNvSpPr/>
            <p:nvPr/>
          </p:nvSpPr>
          <p:spPr>
            <a:xfrm rot="16200000">
              <a:off x="6772466" y="2043510"/>
              <a:ext cx="245350" cy="201922"/>
            </a:xfrm>
            <a:prstGeom prst="leftArrow">
              <a:avLst/>
            </a:prstGeom>
            <a:solidFill>
              <a:schemeClr val="accent1">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p:nvPr/>
        </p:nvGrpSpPr>
        <p:grpSpPr>
          <a:xfrm>
            <a:off x="9185309" y="1677264"/>
            <a:ext cx="1113765" cy="604310"/>
            <a:chOff x="6590392" y="1662836"/>
            <a:chExt cx="1077022" cy="604310"/>
          </a:xfrm>
        </p:grpSpPr>
        <p:sp>
          <p:nvSpPr>
            <p:cNvPr id="11" name="Content Placeholder 2"/>
            <p:cNvSpPr txBox="1">
              <a:spLocks/>
            </p:cNvSpPr>
            <p:nvPr/>
          </p:nvSpPr>
          <p:spPr>
            <a:xfrm>
              <a:off x="6590392" y="1662836"/>
              <a:ext cx="1077022" cy="347472"/>
            </a:xfrm>
            <a:prstGeom prst="rect">
              <a:avLst/>
            </a:prstGeom>
            <a:solidFill>
              <a:schemeClr val="accent1">
                <a:lumMod val="20000"/>
                <a:lumOff val="80000"/>
              </a:schemeClr>
            </a:solidFill>
            <a:ln w="19050">
              <a:solidFill>
                <a:schemeClr val="accent2"/>
              </a:solidFill>
            </a:ln>
          </p:spPr>
          <p:txBody>
            <a:bodyPr>
              <a:noAutofit/>
            </a:bodyPr>
            <a:lstStyle>
              <a:lvl1pPr marL="230193" indent="-230193" algn="just" defTabSz="914422" rtl="0" eaLnBrk="1" latinLnBrk="0" hangingPunct="1">
                <a:lnSpc>
                  <a:spcPct val="95000"/>
                </a:lnSpc>
                <a:spcBef>
                  <a:spcPts val="1400"/>
                </a:spcBef>
                <a:spcAft>
                  <a:spcPts val="200"/>
                </a:spcAft>
                <a:buClr>
                  <a:schemeClr val="accent1"/>
                </a:buClr>
                <a:buSzPct val="80000"/>
                <a:buFont typeface="Wingdings" panose="05000000000000000000" pitchFamily="2" charset="2"/>
                <a:buChar char="q"/>
                <a:defRPr sz="1800" kern="1200" spc="10" baseline="0">
                  <a:solidFill>
                    <a:schemeClr val="tx1">
                      <a:lumMod val="65000"/>
                      <a:lumOff val="35000"/>
                    </a:schemeClr>
                  </a:solidFill>
                  <a:latin typeface="Cambria" panose="02040503050406030204" pitchFamily="18" charset="0"/>
                  <a:ea typeface="+mn-ea"/>
                  <a:cs typeface="+mn-cs"/>
                </a:defRPr>
              </a:lvl1pPr>
              <a:lvl2pPr marL="457211" indent="-182884" algn="just" defTabSz="914422" rtl="0" eaLnBrk="1" latinLnBrk="0" hangingPunct="1">
                <a:lnSpc>
                  <a:spcPct val="90000"/>
                </a:lnSpc>
                <a:spcBef>
                  <a:spcPts val="300"/>
                </a:spcBef>
                <a:spcAft>
                  <a:spcPts val="300"/>
                </a:spcAft>
                <a:buClr>
                  <a:schemeClr val="accent1"/>
                </a:buClr>
                <a:buFont typeface="Wingdings" panose="05000000000000000000" pitchFamily="2" charset="2"/>
                <a:buChar char="§"/>
                <a:defRPr sz="1800" kern="1200">
                  <a:solidFill>
                    <a:schemeClr val="tx1">
                      <a:lumMod val="65000"/>
                      <a:lumOff val="35000"/>
                    </a:schemeClr>
                  </a:solidFill>
                  <a:latin typeface="Cambria" panose="02040503050406030204" pitchFamily="18" charset="0"/>
                  <a:ea typeface="+mn-ea"/>
                  <a:cs typeface="+mn-cs"/>
                </a:defRPr>
              </a:lvl2pPr>
              <a:lvl3pPr marL="731538"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3pPr>
              <a:lvl4pPr marL="1005864"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4pPr>
              <a:lvl5pPr marL="1280190"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5pPr>
              <a:lvl6pPr marL="1600038"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45"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53"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60"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lgn="ctr">
                <a:buSzPct val="100000"/>
                <a:buFont typeface="Wingdings" panose="05000000000000000000" pitchFamily="2" charset="2"/>
                <a:buNone/>
              </a:pPr>
              <a:r>
                <a:rPr lang="en-US" sz="1400" dirty="0" err="1">
                  <a:solidFill>
                    <a:schemeClr val="accent3"/>
                  </a:solidFill>
                  <a:latin typeface="Dagny OT" panose="020B0504020201020104" pitchFamily="34" charset="77"/>
                </a:rPr>
                <a:t>conséquent</a:t>
              </a:r>
              <a:endParaRPr lang="en-US" sz="1400" b="1" dirty="0">
                <a:solidFill>
                  <a:schemeClr val="accent3"/>
                </a:solidFill>
                <a:latin typeface="Dagny OT" panose="020B0504020201020104" pitchFamily="34" charset="77"/>
              </a:endParaRPr>
            </a:p>
            <a:p>
              <a:pPr marL="0" indent="0" algn="ctr">
                <a:buSzPct val="100000"/>
                <a:buFont typeface="Wingdings" panose="05000000000000000000" pitchFamily="2" charset="2"/>
                <a:buNone/>
              </a:pPr>
              <a:endParaRPr lang="en-US" sz="100" b="1" dirty="0"/>
            </a:p>
          </p:txBody>
        </p:sp>
        <p:sp>
          <p:nvSpPr>
            <p:cNvPr id="12" name="Left Arrow 11"/>
            <p:cNvSpPr/>
            <p:nvPr/>
          </p:nvSpPr>
          <p:spPr>
            <a:xfrm rot="16200000">
              <a:off x="6772466" y="2043510"/>
              <a:ext cx="245350" cy="201922"/>
            </a:xfrm>
            <a:prstGeom prst="leftArrow">
              <a:avLst/>
            </a:prstGeom>
            <a:solidFill>
              <a:schemeClr val="accent1">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23878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DÉFINITIONS</a:t>
            </a:r>
            <a:endParaRPr lang="en-US" sz="2400"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371600" y="2286000"/>
                <a:ext cx="9958552" cy="3581400"/>
              </a:xfrm>
            </p:spPr>
            <p:txBody>
              <a:bodyPr/>
              <a:lstStyle/>
              <a:p>
                <a:pPr marL="0" indent="0" algn="just">
                  <a:buNone/>
                </a:pPr>
                <a:r>
                  <a:rPr lang="en-US" sz="2400" dirty="0">
                    <a:latin typeface="Dagny OT" panose="020B0504020201020104" pitchFamily="34" charset="77"/>
                  </a:rPr>
                  <a:t>On </a:t>
                </a:r>
                <a:r>
                  <a:rPr lang="en-US" sz="2400" dirty="0" err="1">
                    <a:latin typeface="Dagny OT" panose="020B0504020201020104" pitchFamily="34" charset="77"/>
                  </a:rPr>
                  <a:t>détermine</a:t>
                </a:r>
                <a:r>
                  <a:rPr lang="en-US" sz="2400" dirty="0">
                    <a:latin typeface="Dagny OT" panose="020B0504020201020104" pitchFamily="34" charset="77"/>
                  </a:rPr>
                  <a:t> la force </a:t>
                </a:r>
                <a:r>
                  <a:rPr lang="en-US" sz="2400" dirty="0" err="1">
                    <a:latin typeface="Dagny OT" panose="020B0504020201020104" pitchFamily="34" charset="77"/>
                  </a:rPr>
                  <a:t>d’une</a:t>
                </a:r>
                <a:r>
                  <a:rPr lang="en-US" sz="2400" dirty="0">
                    <a:latin typeface="Dagny OT" panose="020B0504020201020104" pitchFamily="34" charset="77"/>
                  </a:rPr>
                  <a:t> </a:t>
                </a:r>
                <a:r>
                  <a:rPr lang="en-US" sz="2400" dirty="0" err="1">
                    <a:latin typeface="Dagny OT" panose="020B0504020201020104" pitchFamily="34" charset="77"/>
                  </a:rPr>
                  <a:t>règle</a:t>
                </a:r>
                <a:r>
                  <a:rPr lang="en-US" sz="2400" dirty="0">
                    <a:latin typeface="Dagny OT" panose="020B0504020201020104" pitchFamily="34" charset="77"/>
                  </a:rPr>
                  <a:t> </a:t>
                </a:r>
                <a:r>
                  <a:rPr lang="en-US" sz="2400" dirty="0" err="1">
                    <a:latin typeface="Dagny OT" panose="020B0504020201020104" pitchFamily="34" charset="77"/>
                  </a:rPr>
                  <a:t>à</a:t>
                </a:r>
                <a:r>
                  <a:rPr lang="en-US" sz="2400" dirty="0">
                    <a:latin typeface="Dagny OT" panose="020B0504020201020104" pitchFamily="34" charset="77"/>
                  </a:rPr>
                  <a:t> </a:t>
                </a:r>
                <a:r>
                  <a:rPr lang="en-US" sz="2400" dirty="0" err="1">
                    <a:latin typeface="Dagny OT" panose="020B0504020201020104" pitchFamily="34" charset="77"/>
                  </a:rPr>
                  <a:t>l’aide</a:t>
                </a:r>
                <a:r>
                  <a:rPr lang="en-US" sz="2400" dirty="0">
                    <a:latin typeface="Dagny OT" panose="020B0504020201020104" pitchFamily="34" charset="77"/>
                  </a:rPr>
                  <a:t> de </a:t>
                </a:r>
                <a:r>
                  <a:rPr lang="en-US" sz="2400" b="1" dirty="0" err="1">
                    <a:latin typeface="Dagny OT" panose="020B0504020201020104" pitchFamily="34" charset="77"/>
                  </a:rPr>
                  <a:t>mesures</a:t>
                </a:r>
                <a:r>
                  <a:rPr lang="en-US" sz="2400" dirty="0">
                    <a:latin typeface="Dagny OT" panose="020B0504020201020104" pitchFamily="34" charset="77"/>
                  </a:rPr>
                  <a:t>:</a:t>
                </a:r>
              </a:p>
              <a:p>
                <a:pPr lvl="1" algn="just">
                  <a:buFont typeface="Wingdings" pitchFamily="2" charset="2"/>
                  <a:buChar char="§"/>
                </a:pPr>
                <a:r>
                  <a:rPr lang="en-US" i="0" dirty="0">
                    <a:latin typeface="Dagny OT" panose="020B0504020201020104" pitchFamily="34" charset="77"/>
                  </a:rPr>
                  <a:t>Le</a:t>
                </a:r>
                <a:r>
                  <a:rPr lang="en-US" b="1" i="0" dirty="0">
                    <a:latin typeface="Dagny OT" panose="020B0504020201020104" pitchFamily="34" charset="77"/>
                  </a:rPr>
                  <a:t> support </a:t>
                </a:r>
                <a:r>
                  <a:rPr lang="en-US" i="0" dirty="0">
                    <a:latin typeface="Dagny OT" panose="020B0504020201020104" pitchFamily="34" charset="77"/>
                  </a:rPr>
                  <a:t>(couverture) </a:t>
                </a:r>
                <a:r>
                  <a:rPr lang="en-US" i="0" dirty="0" err="1">
                    <a:latin typeface="Dagny OT" panose="020B0504020201020104" pitchFamily="34" charset="77"/>
                  </a:rPr>
                  <a:t>mesure</a:t>
                </a:r>
                <a:r>
                  <a:rPr lang="en-US" i="0" dirty="0">
                    <a:latin typeface="Dagny OT" panose="020B0504020201020104" pitchFamily="34" charset="77"/>
                  </a:rPr>
                  <a:t> la </a:t>
                </a:r>
                <a:r>
                  <a:rPr lang="en-US" i="0" dirty="0" err="1">
                    <a:latin typeface="Dagny OT" panose="020B0504020201020104" pitchFamily="34" charset="77"/>
                  </a:rPr>
                  <a:t>fréquence</a:t>
                </a:r>
                <a:r>
                  <a:rPr lang="en-US" i="0" dirty="0">
                    <a:latin typeface="Dagny OT" panose="020B0504020201020104" pitchFamily="34" charset="77"/>
                  </a:rPr>
                  <a:t> </a:t>
                </a:r>
                <a:r>
                  <a:rPr lang="en-US" i="0" dirty="0" err="1">
                    <a:latin typeface="Dagny OT" panose="020B0504020201020104" pitchFamily="34" charset="77"/>
                  </a:rPr>
                  <a:t>à</a:t>
                </a:r>
                <a:r>
                  <a:rPr lang="en-US" i="0" dirty="0">
                    <a:latin typeface="Dagny OT" panose="020B0504020201020104" pitchFamily="34" charset="77"/>
                  </a:rPr>
                  <a:t> </a:t>
                </a:r>
                <a:r>
                  <a:rPr lang="en-US" i="0" dirty="0" err="1">
                    <a:latin typeface="Dagny OT" panose="020B0504020201020104" pitchFamily="34" charset="77"/>
                  </a:rPr>
                  <a:t>laquelle</a:t>
                </a:r>
                <a:r>
                  <a:rPr lang="en-US" i="0" dirty="0">
                    <a:latin typeface="Dagny OT" panose="020B0504020201020104" pitchFamily="34" charset="77"/>
                  </a:rPr>
                  <a:t> </a:t>
                </a:r>
                <a:r>
                  <a:rPr lang="en-US" i="0" dirty="0" err="1">
                    <a:latin typeface="Dagny OT" panose="020B0504020201020104" pitchFamily="34" charset="77"/>
                  </a:rPr>
                  <a:t>une</a:t>
                </a:r>
                <a:r>
                  <a:rPr lang="en-US" i="0" dirty="0">
                    <a:latin typeface="Dagny OT" panose="020B0504020201020104" pitchFamily="34" charset="77"/>
                  </a:rPr>
                  <a:t> </a:t>
                </a:r>
                <a:r>
                  <a:rPr lang="en-US" i="0" dirty="0" err="1">
                    <a:latin typeface="Dagny OT" panose="020B0504020201020104" pitchFamily="34" charset="77"/>
                  </a:rPr>
                  <a:t>règle</a:t>
                </a:r>
                <a:r>
                  <a:rPr lang="en-US" i="0" dirty="0">
                    <a:latin typeface="Dagny OT" panose="020B0504020201020104" pitchFamily="34" charset="77"/>
                  </a:rPr>
                  <a:t> se </a:t>
                </a:r>
                <a:r>
                  <a:rPr lang="en-US" i="0" dirty="0" err="1">
                    <a:latin typeface="Dagny OT" panose="020B0504020201020104" pitchFamily="34" charset="77"/>
                  </a:rPr>
                  <a:t>produit</a:t>
                </a:r>
                <a:r>
                  <a:rPr lang="en-US" i="0" dirty="0">
                    <a:latin typeface="Dagny OT" panose="020B0504020201020104" pitchFamily="34" charset="77"/>
                  </a:rPr>
                  <a:t> dans  un ensemble de </a:t>
                </a:r>
                <a:r>
                  <a:rPr lang="en-US" i="0" dirty="0" err="1">
                    <a:latin typeface="Dagny OT" panose="020B0504020201020104" pitchFamily="34" charset="77"/>
                  </a:rPr>
                  <a:t>données</a:t>
                </a:r>
                <a:r>
                  <a:rPr lang="en-US" i="0" dirty="0">
                    <a:latin typeface="Dagny OT" panose="020B0504020201020104" pitchFamily="34" charset="77"/>
                  </a:rPr>
                  <a:t>. Une petite couverture </a:t>
                </a:r>
                <a:r>
                  <a:rPr lang="en-US" i="0" dirty="0" err="1">
                    <a:latin typeface="Dagny OT" panose="020B0504020201020104" pitchFamily="34" charset="77"/>
                  </a:rPr>
                  <a:t>indique</a:t>
                </a:r>
                <a:r>
                  <a:rPr lang="en-US" i="0" dirty="0">
                    <a:latin typeface="Dagny OT" panose="020B0504020201020104" pitchFamily="34" charset="77"/>
                  </a:rPr>
                  <a:t> que la </a:t>
                </a:r>
                <a:r>
                  <a:rPr lang="en-US" i="0" dirty="0" err="1">
                    <a:latin typeface="Dagny OT" panose="020B0504020201020104" pitchFamily="34" charset="77"/>
                  </a:rPr>
                  <a:t>règle</a:t>
                </a:r>
                <a:r>
                  <a:rPr lang="en-US" i="0" dirty="0">
                    <a:latin typeface="Dagny OT" panose="020B0504020201020104" pitchFamily="34" charset="77"/>
                  </a:rPr>
                  <a:t> se </a:t>
                </a:r>
                <a:r>
                  <a:rPr lang="en-US" i="0" dirty="0" err="1">
                    <a:latin typeface="Dagny OT" panose="020B0504020201020104" pitchFamily="34" charset="77"/>
                  </a:rPr>
                  <a:t>produit</a:t>
                </a:r>
                <a:r>
                  <a:rPr lang="en-US" i="0" dirty="0">
                    <a:latin typeface="Dagny OT" panose="020B0504020201020104" pitchFamily="34" charset="77"/>
                  </a:rPr>
                  <a:t> </a:t>
                </a:r>
                <a:r>
                  <a:rPr lang="en-US" i="0" dirty="0" err="1">
                    <a:latin typeface="Dagny OT" panose="020B0504020201020104" pitchFamily="34" charset="77"/>
                  </a:rPr>
                  <a:t>rarement</a:t>
                </a:r>
                <a:r>
                  <a:rPr lang="en-US" i="0" dirty="0">
                    <a:latin typeface="Dagny OT" panose="020B0504020201020104" pitchFamily="34" charset="77"/>
                  </a:rPr>
                  <a:t> (</a:t>
                </a:r>
                <a:r>
                  <a:rPr lang="en-US" i="0" dirty="0" err="1">
                    <a:latin typeface="Dagny OT" panose="020B0504020201020104" pitchFamily="34" charset="77"/>
                  </a:rPr>
                  <a:t>qu’elle</a:t>
                </a:r>
                <a:r>
                  <a:rPr lang="en-US" i="0" dirty="0">
                    <a:latin typeface="Dagny OT" panose="020B0504020201020104" pitchFamily="34" charset="77"/>
                  </a:rPr>
                  <a:t> </a:t>
                </a:r>
                <a:r>
                  <a:rPr lang="en-US" i="0" dirty="0" err="1">
                    <a:latin typeface="Dagny OT" panose="020B0504020201020104" pitchFamily="34" charset="77"/>
                  </a:rPr>
                  <a:t>soit</a:t>
                </a:r>
                <a:r>
                  <a:rPr lang="en-US" i="0" dirty="0">
                    <a:latin typeface="Dagny OT" panose="020B0504020201020104" pitchFamily="34" charset="77"/>
                  </a:rPr>
                  <a:t> </a:t>
                </a:r>
                <a:r>
                  <a:rPr lang="en-US" i="0" dirty="0" err="1">
                    <a:latin typeface="Dagny OT" panose="020B0504020201020104" pitchFamily="34" charset="77"/>
                  </a:rPr>
                  <a:t>valide</a:t>
                </a:r>
                <a:r>
                  <a:rPr lang="en-US" i="0" dirty="0">
                    <a:latin typeface="Dagny OT" panose="020B0504020201020104" pitchFamily="34" charset="77"/>
                  </a:rPr>
                  <a:t> </a:t>
                </a:r>
                <a:r>
                  <a:rPr lang="en-US" i="0" dirty="0" err="1">
                    <a:latin typeface="Dagny OT" panose="020B0504020201020104" pitchFamily="34" charset="77"/>
                  </a:rPr>
                  <a:t>ou</a:t>
                </a:r>
                <a:r>
                  <a:rPr lang="en-US" i="0" dirty="0">
                    <a:latin typeface="Dagny OT" panose="020B0504020201020104" pitchFamily="34" charset="77"/>
                  </a:rPr>
                  <a:t> non).</a:t>
                </a:r>
              </a:p>
              <a:p>
                <a:pPr lvl="1" algn="just">
                  <a:buFont typeface="Wingdings" pitchFamily="2" charset="2"/>
                  <a:buChar char="§"/>
                </a:pPr>
                <a:r>
                  <a:rPr lang="en-US" i="0" dirty="0">
                    <a:latin typeface="Dagny OT" panose="020B0504020201020104" pitchFamily="34" charset="77"/>
                  </a:rPr>
                  <a:t>La</a:t>
                </a:r>
                <a:r>
                  <a:rPr lang="en-US" b="1" i="0" dirty="0">
                    <a:latin typeface="Dagny OT" panose="020B0504020201020104" pitchFamily="34" charset="77"/>
                  </a:rPr>
                  <a:t> </a:t>
                </a:r>
                <a:r>
                  <a:rPr lang="en-US" b="1" i="0" dirty="0" err="1">
                    <a:latin typeface="Dagny OT" panose="020B0504020201020104" pitchFamily="34" charset="77"/>
                  </a:rPr>
                  <a:t>confiance</a:t>
                </a:r>
                <a:r>
                  <a:rPr lang="en-US" i="0" dirty="0">
                    <a:latin typeface="Dagny OT" panose="020B0504020201020104" pitchFamily="34" charset="77"/>
                  </a:rPr>
                  <a:t> (exactitude) </a:t>
                </a:r>
                <a:r>
                  <a:rPr lang="en-US" i="0" dirty="0" err="1">
                    <a:latin typeface="Dagny OT" panose="020B0504020201020104" pitchFamily="34" charset="77"/>
                  </a:rPr>
                  <a:t>mesure</a:t>
                </a:r>
                <a:r>
                  <a:rPr lang="en-US" i="0" dirty="0">
                    <a:latin typeface="Dagny OT" panose="020B0504020201020104" pitchFamily="34" charset="77"/>
                  </a:rPr>
                  <a:t> la </a:t>
                </a:r>
                <a:r>
                  <a:rPr lang="en-US" i="0" dirty="0" err="1">
                    <a:latin typeface="Dagny OT" panose="020B0504020201020104" pitchFamily="34" charset="77"/>
                  </a:rPr>
                  <a:t>fiabilité</a:t>
                </a:r>
                <a:r>
                  <a:rPr lang="en-US" i="0" dirty="0">
                    <a:latin typeface="Dagny OT" panose="020B0504020201020104" pitchFamily="34" charset="77"/>
                  </a:rPr>
                  <a:t> de la </a:t>
                </a:r>
                <a:r>
                  <a:rPr lang="en-US" i="0" dirty="0" err="1">
                    <a:latin typeface="Dagny OT" panose="020B0504020201020104" pitchFamily="34" charset="77"/>
                  </a:rPr>
                  <a:t>règle</a:t>
                </a:r>
                <a:r>
                  <a:rPr lang="en-US" i="0" dirty="0">
                    <a:latin typeface="Dagny OT" panose="020B0504020201020104" pitchFamily="34" charset="77"/>
                  </a:rPr>
                  <a:t>: </a:t>
                </a:r>
                <a:r>
                  <a:rPr lang="en-US" i="0" dirty="0" err="1">
                    <a:latin typeface="Dagny OT" panose="020B0504020201020104" pitchFamily="34" charset="77"/>
                  </a:rPr>
                  <a:t>à</a:t>
                </a:r>
                <a:r>
                  <a:rPr lang="en-US" i="0" dirty="0">
                    <a:latin typeface="Dagny OT" panose="020B0504020201020104" pitchFamily="34" charset="77"/>
                  </a:rPr>
                  <a:t> quelle </a:t>
                </a:r>
                <a:r>
                  <a:rPr lang="en-US" i="0" dirty="0" err="1">
                    <a:latin typeface="Dagny OT" panose="020B0504020201020104" pitchFamily="34" charset="77"/>
                  </a:rPr>
                  <a:t>fréquence</a:t>
                </a:r>
                <a:r>
                  <a:rPr lang="en-US" i="0" dirty="0">
                    <a:latin typeface="Dagny OT" panose="020B0504020201020104" pitchFamily="34" charset="77"/>
                  </a:rPr>
                  <a:t>  le </a:t>
                </a:r>
                <a:r>
                  <a:rPr lang="en-US" i="0" dirty="0" err="1">
                    <a:latin typeface="Dagny OT" panose="020B0504020201020104" pitchFamily="34" charset="77"/>
                  </a:rPr>
                  <a:t>conséquent</a:t>
                </a:r>
                <a:r>
                  <a:rPr lang="en-US" i="0" dirty="0">
                    <a:latin typeface="Dagny OT" panose="020B0504020201020104" pitchFamily="34" charset="77"/>
                  </a:rPr>
                  <a:t> </a:t>
                </a:r>
                <a:r>
                  <a:rPr lang="en-US" i="0" dirty="0" err="1">
                    <a:latin typeface="Dagny OT" panose="020B0504020201020104" pitchFamily="34" charset="77"/>
                  </a:rPr>
                  <a:t>apparaît</a:t>
                </a:r>
                <a:r>
                  <a:rPr lang="en-US" i="0" dirty="0">
                    <a:latin typeface="Dagny OT" panose="020B0504020201020104" pitchFamily="34" charset="77"/>
                  </a:rPr>
                  <a:t>-il </a:t>
                </a:r>
                <a:r>
                  <a:rPr lang="en-US" i="0" dirty="0" err="1">
                    <a:latin typeface="Dagny OT" panose="020B0504020201020104" pitchFamily="34" charset="77"/>
                  </a:rPr>
                  <a:t>lorsque</a:t>
                </a:r>
                <a:r>
                  <a:rPr lang="en-US" i="0" dirty="0">
                    <a:latin typeface="Dagny OT" panose="020B0504020201020104" pitchFamily="34" charset="77"/>
                  </a:rPr>
                  <a:t> </a:t>
                </a:r>
                <a:r>
                  <a:rPr lang="en-US" i="0" dirty="0" err="1">
                    <a:latin typeface="Dagny OT" panose="020B0504020201020104" pitchFamily="34" charset="77"/>
                  </a:rPr>
                  <a:t>l’on</a:t>
                </a:r>
                <a:r>
                  <a:rPr lang="en-US" i="0" dirty="0">
                    <a:latin typeface="Dagny OT" panose="020B0504020201020104" pitchFamily="34" charset="77"/>
                  </a:rPr>
                  <a:t> observe </a:t>
                </a:r>
                <a:r>
                  <a:rPr lang="en-US" i="0" dirty="0" err="1">
                    <a:latin typeface="Dagny OT" panose="020B0504020201020104" pitchFamily="34" charset="77"/>
                  </a:rPr>
                  <a:t>l’antécédent</a:t>
                </a:r>
                <a:r>
                  <a:rPr lang="en-US" i="0" dirty="0">
                    <a:latin typeface="Dagny OT" panose="020B0504020201020104" pitchFamily="34" charset="77"/>
                  </a:rPr>
                  <a:t> ? Les </a:t>
                </a:r>
                <a:r>
                  <a:rPr lang="en-US" i="0" dirty="0" err="1">
                    <a:latin typeface="Dagny OT" panose="020B0504020201020104" pitchFamily="34" charset="77"/>
                  </a:rPr>
                  <a:t>règles</a:t>
                </a:r>
                <a:r>
                  <a:rPr lang="en-US" i="0" dirty="0">
                    <a:latin typeface="Dagny OT" panose="020B0504020201020104" pitchFamily="34" charset="77"/>
                  </a:rPr>
                  <a:t> avec </a:t>
                </a:r>
                <a:r>
                  <a:rPr lang="en-US" i="0" dirty="0" err="1">
                    <a:latin typeface="Dagny OT" panose="020B0504020201020104" pitchFamily="34" charset="77"/>
                  </a:rPr>
                  <a:t>une</a:t>
                </a:r>
                <a:r>
                  <a:rPr lang="en-US" i="0" dirty="0">
                    <a:latin typeface="Dagny OT" panose="020B0504020201020104" pitchFamily="34" charset="77"/>
                  </a:rPr>
                  <a:t> </a:t>
                </a:r>
                <a:r>
                  <a:rPr lang="en-US" i="0" dirty="0" err="1">
                    <a:latin typeface="Dagny OT" panose="020B0504020201020104" pitchFamily="34" charset="77"/>
                  </a:rPr>
                  <a:t>confiance</a:t>
                </a:r>
                <a:r>
                  <a:rPr lang="en-US" i="0" dirty="0">
                    <a:latin typeface="Dagny OT" panose="020B0504020201020104" pitchFamily="34" charset="77"/>
                  </a:rPr>
                  <a:t> </a:t>
                </a:r>
                <a:r>
                  <a:rPr lang="en-US" i="0" dirty="0" err="1">
                    <a:latin typeface="Dagny OT" panose="020B0504020201020104" pitchFamily="34" charset="77"/>
                  </a:rPr>
                  <a:t>élevée</a:t>
                </a:r>
                <a:r>
                  <a:rPr lang="en-US" i="0" dirty="0">
                    <a:latin typeface="Dagny OT" panose="020B0504020201020104" pitchFamily="34" charset="77"/>
                  </a:rPr>
                  <a:t> </a:t>
                </a:r>
                <a:r>
                  <a:rPr lang="en-US" i="0" dirty="0" err="1">
                    <a:latin typeface="Dagny OT" panose="020B0504020201020104" pitchFamily="34" charset="77"/>
                  </a:rPr>
                  <a:t>sont</a:t>
                </a:r>
                <a:r>
                  <a:rPr lang="en-US" i="0" dirty="0">
                    <a:latin typeface="Dagny OT" panose="020B0504020201020104" pitchFamily="34" charset="77"/>
                  </a:rPr>
                  <a:t> </a:t>
                </a:r>
                <a:r>
                  <a:rPr lang="fr-FR" altLang="en-US" i="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a:t>
                </a:r>
                <a:r>
                  <a:rPr lang="en-US" i="0" dirty="0">
                    <a:latin typeface="Dagny OT" panose="020B0504020201020104" pitchFamily="34" charset="77"/>
                  </a:rPr>
                  <a:t> plus </a:t>
                </a:r>
                <a:r>
                  <a:rPr lang="en-US" i="0" dirty="0" err="1">
                    <a:latin typeface="Dagny OT" panose="020B0504020201020104" pitchFamily="34" charset="77"/>
                  </a:rPr>
                  <a:t>vraie</a:t>
                </a:r>
                <a:r>
                  <a:rPr lang="en-US" i="0" dirty="0">
                    <a:latin typeface="Dagny OT" panose="020B0504020201020104" pitchFamily="34" charset="77"/>
                  </a:rPr>
                  <a:t> </a:t>
                </a:r>
                <a:r>
                  <a:rPr lang="fr-FR" altLang="en-US" i="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a:t>
                </a:r>
                <a:r>
                  <a:rPr lang="en-US" i="0" dirty="0">
                    <a:latin typeface="Dagny OT" panose="020B0504020201020104" pitchFamily="34" charset="77"/>
                  </a:rPr>
                  <a:t>.</a:t>
                </a:r>
              </a:p>
              <a:p>
                <a:pPr lvl="1" algn="just">
                  <a:buFont typeface="Wingdings" pitchFamily="2" charset="2"/>
                  <a:buChar char="§"/>
                </a:pPr>
                <a:r>
                  <a:rPr lang="en-CA" i="0" dirty="0" err="1">
                    <a:latin typeface="Dagny OT" panose="020B0504020201020104" pitchFamily="34" charset="77"/>
                  </a:rPr>
                  <a:t>L’</a:t>
                </a:r>
                <a:r>
                  <a:rPr lang="en-CA" b="1" i="0" dirty="0" err="1">
                    <a:latin typeface="Dagny OT" panose="020B0504020201020104" pitchFamily="34" charset="77"/>
                  </a:rPr>
                  <a:t>intérêt</a:t>
                </a:r>
                <a:r>
                  <a:rPr lang="en-CA" i="0" dirty="0">
                    <a:latin typeface="Dagny OT" panose="020B0504020201020104" pitchFamily="34" charset="77"/>
                  </a:rPr>
                  <a:t> </a:t>
                </a:r>
                <a:r>
                  <a:rPr lang="en-CA" i="0" dirty="0" err="1">
                    <a:latin typeface="Dagny OT" panose="020B0504020201020104" pitchFamily="34" charset="77"/>
                  </a:rPr>
                  <a:t>mesure</a:t>
                </a:r>
                <a:r>
                  <a:rPr lang="en-CA" i="0" dirty="0">
                    <a:latin typeface="Dagny OT" panose="020B0504020201020104" pitchFamily="34" charset="77"/>
                  </a:rPr>
                  <a:t> la </a:t>
                </a:r>
                <a:r>
                  <a:rPr lang="en-CA" i="0" dirty="0" err="1">
                    <a:latin typeface="Dagny OT" panose="020B0504020201020104" pitchFamily="34" charset="77"/>
                  </a:rPr>
                  <a:t>différence</a:t>
                </a:r>
                <a:r>
                  <a:rPr lang="en-CA" i="0" dirty="0">
                    <a:latin typeface="Dagny OT" panose="020B0504020201020104" pitchFamily="34" charset="77"/>
                  </a:rPr>
                  <a:t> entre la </a:t>
                </a:r>
                <a:r>
                  <a:rPr lang="en-CA" i="0" dirty="0" err="1">
                    <a:latin typeface="Dagny OT" panose="020B0504020201020104" pitchFamily="34" charset="77"/>
                  </a:rPr>
                  <a:t>confiance</a:t>
                </a:r>
                <a:r>
                  <a:rPr lang="en-CA" i="0" dirty="0">
                    <a:latin typeface="Dagny OT" panose="020B0504020201020104" pitchFamily="34" charset="77"/>
                  </a:rPr>
                  <a:t> et la </a:t>
                </a:r>
                <a:r>
                  <a:rPr lang="en-CA" i="0" dirty="0" err="1">
                    <a:latin typeface="Dagny OT" panose="020B0504020201020104" pitchFamily="34" charset="77"/>
                  </a:rPr>
                  <a:t>fréquence</a:t>
                </a:r>
                <a:r>
                  <a:rPr lang="en-CA" i="0" dirty="0">
                    <a:latin typeface="Dagny OT" panose="020B0504020201020104" pitchFamily="34" charset="77"/>
                  </a:rPr>
                  <a:t> relative du </a:t>
                </a:r>
                <a:r>
                  <a:rPr lang="en-CA" i="0" dirty="0" err="1">
                    <a:latin typeface="Dagny OT" panose="020B0504020201020104" pitchFamily="34" charset="77"/>
                  </a:rPr>
                  <a:t>conséquent</a:t>
                </a:r>
                <a:r>
                  <a:rPr lang="en-CA" i="0" dirty="0">
                    <a:latin typeface="Dagny OT" panose="020B0504020201020104" pitchFamily="34" charset="77"/>
                  </a:rPr>
                  <a:t>. Les </a:t>
                </a:r>
                <a:r>
                  <a:rPr lang="en-CA" i="0" dirty="0" err="1">
                    <a:latin typeface="Dagny OT" panose="020B0504020201020104" pitchFamily="34" charset="77"/>
                  </a:rPr>
                  <a:t>règles</a:t>
                </a:r>
                <a:r>
                  <a:rPr lang="en-CA" i="0" dirty="0">
                    <a:latin typeface="Dagny OT" panose="020B0504020201020104" pitchFamily="34" charset="77"/>
                  </a:rPr>
                  <a:t> </a:t>
                </a:r>
                <a:r>
                  <a:rPr lang="en-CA" i="0" dirty="0" err="1">
                    <a:latin typeface="Dagny OT" panose="020B0504020201020104" pitchFamily="34" charset="77"/>
                  </a:rPr>
                  <a:t>ayant</a:t>
                </a:r>
                <a:r>
                  <a:rPr lang="en-CA" i="0" dirty="0">
                    <a:latin typeface="Dagny OT" panose="020B0504020201020104" pitchFamily="34" charset="77"/>
                  </a:rPr>
                  <a:t> un </a:t>
                </a:r>
                <a:r>
                  <a:rPr lang="en-CA" i="0" dirty="0" err="1">
                    <a:latin typeface="Dagny OT" panose="020B0504020201020104" pitchFamily="34" charset="77"/>
                  </a:rPr>
                  <a:t>intérêt</a:t>
                </a:r>
                <a:r>
                  <a:rPr lang="en-CA" i="0" dirty="0">
                    <a:latin typeface="Dagny OT" panose="020B0504020201020104" pitchFamily="34" charset="77"/>
                  </a:rPr>
                  <a:t> </a:t>
                </a:r>
                <a:r>
                  <a:rPr lang="en-CA" i="0" dirty="0" err="1">
                    <a:latin typeface="Dagny OT" panose="020B0504020201020104" pitchFamily="34" charset="77"/>
                  </a:rPr>
                  <a:t>absolu</a:t>
                </a:r>
                <a:r>
                  <a:rPr lang="en-CA" i="0" dirty="0">
                    <a:latin typeface="Dagny OT" panose="020B0504020201020104" pitchFamily="34" charset="77"/>
                  </a:rPr>
                  <a:t> plus </a:t>
                </a:r>
                <a:r>
                  <a:rPr lang="en-CA" i="0" dirty="0" err="1">
                    <a:latin typeface="Dagny OT" panose="020B0504020201020104" pitchFamily="34" charset="77"/>
                  </a:rPr>
                  <a:t>élevée</a:t>
                </a:r>
                <a:r>
                  <a:rPr lang="en-CA" i="0" dirty="0">
                    <a:latin typeface="Dagny OT" panose="020B0504020201020104" pitchFamily="34" charset="77"/>
                  </a:rPr>
                  <a:t> </a:t>
                </a:r>
                <a:r>
                  <a:rPr lang="en-CA" i="0" dirty="0" err="1">
                    <a:latin typeface="Dagny OT" panose="020B0504020201020104" pitchFamily="34" charset="77"/>
                  </a:rPr>
                  <a:t>sont</a:t>
                </a:r>
                <a:r>
                  <a:rPr lang="en-CA" i="0" dirty="0">
                    <a:latin typeface="Dagny OT" panose="020B0504020201020104" pitchFamily="34" charset="77"/>
                  </a:rPr>
                  <a:t> plus </a:t>
                </a:r>
                <a:r>
                  <a:rPr lang="en-CA" i="0" dirty="0" err="1">
                    <a:latin typeface="Dagny OT" panose="020B0504020201020104" pitchFamily="34" charset="77"/>
                  </a:rPr>
                  <a:t>intéressantes</a:t>
                </a:r>
                <a:r>
                  <a:rPr lang="en-CA" i="0" dirty="0">
                    <a:latin typeface="Dagny OT" panose="020B0504020201020104" pitchFamily="34" charset="77"/>
                  </a:rPr>
                  <a:t>, </a:t>
                </a:r>
                <a:r>
                  <a:rPr lang="en-CA" i="0" dirty="0" err="1">
                    <a:latin typeface="Dagny OT" panose="020B0504020201020104" pitchFamily="34" charset="77"/>
                  </a:rPr>
                  <a:t>en</a:t>
                </a:r>
                <a:r>
                  <a:rPr lang="en-CA" i="0" dirty="0">
                    <a:latin typeface="Dagny OT" panose="020B0504020201020104" pitchFamily="34" charset="77"/>
                  </a:rPr>
                  <a:t> </a:t>
                </a:r>
                <a:r>
                  <a:rPr lang="en-CA" i="0" dirty="0" err="1">
                    <a:latin typeface="Dagny OT" panose="020B0504020201020104" pitchFamily="34" charset="77"/>
                  </a:rPr>
                  <a:t>général</a:t>
                </a:r>
                <a:r>
                  <a:rPr lang="en-CA" i="0" dirty="0">
                    <a:latin typeface="Dagny OT" panose="020B0504020201020104" pitchFamily="34" charset="77"/>
                  </a:rPr>
                  <a:t>.  </a:t>
                </a:r>
                <a:endParaRPr lang="en-US" i="0" dirty="0">
                  <a:latin typeface="Dagny OT" panose="020B0504020201020104" pitchFamily="34" charset="77"/>
                </a:endParaRPr>
              </a:p>
              <a:p>
                <a:pPr lvl="1" algn="just">
                  <a:buFont typeface="Wingdings" pitchFamily="2" charset="2"/>
                  <a:buChar char="§"/>
                </a:pPr>
                <a:r>
                  <a:rPr lang="fr-FR" altLang="en-US" i="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Le « </a:t>
                </a:r>
                <a:r>
                  <a:rPr lang="en-US" b="1" i="0" dirty="0">
                    <a:latin typeface="Dagny OT" panose="020B0504020201020104" pitchFamily="34" charset="77"/>
                  </a:rPr>
                  <a:t>lift</a:t>
                </a:r>
                <a:r>
                  <a:rPr lang="en-US" i="0" dirty="0">
                    <a:latin typeface="Dagny OT" panose="020B0504020201020104" pitchFamily="34" charset="77"/>
                  </a:rPr>
                  <a:t> </a:t>
                </a:r>
                <a:r>
                  <a:rPr lang="fr-FR" altLang="en-US" i="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 </a:t>
                </a:r>
                <a:r>
                  <a:rPr lang="en-US" i="0" dirty="0" err="1">
                    <a:latin typeface="Dagny OT" panose="020B0504020201020104" pitchFamily="34" charset="77"/>
                  </a:rPr>
                  <a:t>mesure</a:t>
                </a:r>
                <a:r>
                  <a:rPr lang="en-US" i="0" dirty="0">
                    <a:latin typeface="Dagny OT" panose="020B0504020201020104" pitchFamily="34" charset="77"/>
                  </a:rPr>
                  <a:t> </a:t>
                </a:r>
                <a:r>
                  <a:rPr lang="en-US" i="0" dirty="0" err="1">
                    <a:latin typeface="Dagny OT" panose="020B0504020201020104" pitchFamily="34" charset="77"/>
                  </a:rPr>
                  <a:t>l’augmentation</a:t>
                </a:r>
                <a:r>
                  <a:rPr lang="en-US" i="0" dirty="0">
                    <a:latin typeface="Dagny OT" panose="020B0504020201020104" pitchFamily="34" charset="77"/>
                  </a:rPr>
                  <a:t> de la </a:t>
                </a:r>
                <a:r>
                  <a:rPr lang="en-US" i="0" dirty="0" err="1">
                    <a:latin typeface="Dagny OT" panose="020B0504020201020104" pitchFamily="34" charset="77"/>
                  </a:rPr>
                  <a:t>fréquence</a:t>
                </a:r>
                <a:r>
                  <a:rPr lang="en-US" i="0" dirty="0">
                    <a:latin typeface="Dagny OT" panose="020B0504020201020104" pitchFamily="34" charset="77"/>
                  </a:rPr>
                  <a:t> </a:t>
                </a:r>
                <a:r>
                  <a:rPr lang="en-US" i="0" dirty="0" err="1">
                    <a:latin typeface="Dagny OT" panose="020B0504020201020104" pitchFamily="34" charset="77"/>
                  </a:rPr>
                  <a:t>d’apparition</a:t>
                </a:r>
                <a:r>
                  <a:rPr lang="en-US" i="0" dirty="0">
                    <a:latin typeface="Dagny OT" panose="020B0504020201020104" pitchFamily="34" charset="77"/>
                  </a:rPr>
                  <a:t> du </a:t>
                </a:r>
                <a:r>
                  <a:rPr lang="en-US" i="0" dirty="0" err="1">
                    <a:latin typeface="Dagny OT" panose="020B0504020201020104" pitchFamily="34" charset="77"/>
                  </a:rPr>
                  <a:t>conséquent</a:t>
                </a:r>
                <a:r>
                  <a:rPr lang="en-US" i="0" dirty="0">
                    <a:latin typeface="Dagny OT" panose="020B0504020201020104" pitchFamily="34" charset="77"/>
                  </a:rPr>
                  <a:t> </a:t>
                </a:r>
                <a:r>
                  <a:rPr lang="en-US" i="0" dirty="0" err="1">
                    <a:latin typeface="Dagny OT" panose="020B0504020201020104" pitchFamily="34" charset="77"/>
                  </a:rPr>
                  <a:t>attribuable</a:t>
                </a:r>
                <a:r>
                  <a:rPr lang="en-US" i="0" dirty="0">
                    <a:latin typeface="Dagny OT" panose="020B0504020201020104" pitchFamily="34" charset="77"/>
                  </a:rPr>
                  <a:t> </a:t>
                </a:r>
                <a:r>
                  <a:rPr lang="en-US" i="0" dirty="0" err="1">
                    <a:latin typeface="Dagny OT" panose="020B0504020201020104" pitchFamily="34" charset="77"/>
                  </a:rPr>
                  <a:t>à</a:t>
                </a:r>
                <a:r>
                  <a:rPr lang="en-US" i="0" dirty="0">
                    <a:latin typeface="Dagny OT" panose="020B0504020201020104" pitchFamily="34" charset="77"/>
                  </a:rPr>
                  <a:t> la </a:t>
                </a:r>
                <a:r>
                  <a:rPr lang="en-US" i="0" dirty="0" err="1">
                    <a:latin typeface="Dagny OT" panose="020B0504020201020104" pitchFamily="34" charset="77"/>
                  </a:rPr>
                  <a:t>présence</a:t>
                </a:r>
                <a:r>
                  <a:rPr lang="en-US" i="0" dirty="0">
                    <a:latin typeface="Dagny OT" panose="020B0504020201020104" pitchFamily="34" charset="77"/>
                  </a:rPr>
                  <a:t> de </a:t>
                </a:r>
                <a:r>
                  <a:rPr lang="en-US" i="0" dirty="0" err="1">
                    <a:latin typeface="Dagny OT" panose="020B0504020201020104" pitchFamily="34" charset="77"/>
                  </a:rPr>
                  <a:t>l’antécédent</a:t>
                </a:r>
                <a:r>
                  <a:rPr lang="en-US" i="0" dirty="0">
                    <a:latin typeface="Dagny OT" panose="020B0504020201020104" pitchFamily="34" charset="77"/>
                  </a:rPr>
                  <a:t>. Si le lift est élevé (</a:t>
                </a:r>
                <a14:m>
                  <m:oMath xmlns:m="http://schemas.openxmlformats.org/officeDocument/2006/math">
                    <m:r>
                      <a:rPr lang="en-US" i="0" dirty="0" smtClean="0">
                        <a:latin typeface="Cambria Math" panose="02040503050406030204" pitchFamily="18" charset="0"/>
                      </a:rPr>
                      <m:t>&gt;1</m:t>
                    </m:r>
                  </m:oMath>
                </a14:m>
                <a:r>
                  <a:rPr lang="en-US" i="0" dirty="0">
                    <a:latin typeface="Dagny OT" panose="020B0504020201020104" pitchFamily="34" charset="77"/>
                  </a:rPr>
                  <a:t>), le </a:t>
                </a:r>
                <a:r>
                  <a:rPr lang="en-US" i="0" dirty="0" err="1">
                    <a:latin typeface="Dagny OT" panose="020B0504020201020104" pitchFamily="34" charset="77"/>
                  </a:rPr>
                  <a:t>conséquent</a:t>
                </a:r>
                <a:r>
                  <a:rPr lang="en-US" i="0" dirty="0">
                    <a:latin typeface="Dagny OT" panose="020B0504020201020104" pitchFamily="34" charset="77"/>
                  </a:rPr>
                  <a:t> se </a:t>
                </a:r>
                <a:r>
                  <a:rPr lang="en-US" i="0" dirty="0" err="1">
                    <a:latin typeface="Dagny OT" panose="020B0504020201020104" pitchFamily="34" charset="77"/>
                  </a:rPr>
                  <a:t>produit</a:t>
                </a:r>
                <a:r>
                  <a:rPr lang="en-US" i="0" dirty="0">
                    <a:latin typeface="Dagny OT" panose="020B0504020201020104" pitchFamily="34" charset="77"/>
                  </a:rPr>
                  <a:t> plus </a:t>
                </a:r>
                <a:r>
                  <a:rPr lang="en-US" i="0" dirty="0" err="1">
                    <a:latin typeface="Dagny OT" panose="020B0504020201020104" pitchFamily="34" charset="77"/>
                  </a:rPr>
                  <a:t>fréquemment</a:t>
                </a:r>
                <a:r>
                  <a:rPr lang="en-US" i="0" dirty="0">
                    <a:latin typeface="Dagny OT" panose="020B0504020201020104" pitchFamily="34" charset="77"/>
                  </a:rPr>
                  <a:t> </a:t>
                </a:r>
                <a:r>
                  <a:rPr lang="en-US" i="0" dirty="0" err="1">
                    <a:latin typeface="Dagny OT" panose="020B0504020201020104" pitchFamily="34" charset="77"/>
                  </a:rPr>
                  <a:t>qu’il</a:t>
                </a:r>
                <a:r>
                  <a:rPr lang="en-US" i="0" dirty="0">
                    <a:latin typeface="Dagny OT" panose="020B0504020201020104" pitchFamily="34" charset="77"/>
                  </a:rPr>
                  <a:t> ne le </a:t>
                </a:r>
                <a:r>
                  <a:rPr lang="en-US" i="0" dirty="0" err="1">
                    <a:latin typeface="Dagny OT" panose="020B0504020201020104" pitchFamily="34" charset="77"/>
                  </a:rPr>
                  <a:t>ferait</a:t>
                </a:r>
                <a:r>
                  <a:rPr lang="en-US" i="0" dirty="0">
                    <a:latin typeface="Dagny OT" panose="020B0504020201020104" pitchFamily="34" charset="77"/>
                  </a:rPr>
                  <a:t> </a:t>
                </a:r>
                <a:r>
                  <a:rPr lang="en-US" i="0" dirty="0" err="1">
                    <a:latin typeface="Dagny OT" panose="020B0504020201020104" pitchFamily="34" charset="77"/>
                  </a:rPr>
                  <a:t>s’il</a:t>
                </a:r>
                <a:r>
                  <a:rPr lang="en-US" i="0" dirty="0">
                    <a:latin typeface="Dagny OT" panose="020B0504020201020104" pitchFamily="34" charset="77"/>
                  </a:rPr>
                  <a:t> </a:t>
                </a:r>
                <a:r>
                  <a:rPr lang="en-US" i="0" dirty="0" err="1">
                    <a:latin typeface="Dagny OT" panose="020B0504020201020104" pitchFamily="34" charset="77"/>
                  </a:rPr>
                  <a:t>était</a:t>
                </a:r>
                <a:r>
                  <a:rPr lang="en-US" i="0" dirty="0">
                    <a:latin typeface="Dagny OT" panose="020B0504020201020104" pitchFamily="34" charset="77"/>
                  </a:rPr>
                  <a:t> </a:t>
                </a:r>
                <a:r>
                  <a:rPr lang="en-US" i="0" dirty="0" err="1">
                    <a:latin typeface="Dagny OT" panose="020B0504020201020104" pitchFamily="34" charset="77"/>
                  </a:rPr>
                  <a:t>indépendent</a:t>
                </a:r>
                <a:r>
                  <a:rPr lang="en-US" i="0" dirty="0">
                    <a:latin typeface="Dagny OT" panose="020B0504020201020104" pitchFamily="34" charset="77"/>
                  </a:rPr>
                  <a:t> de </a:t>
                </a:r>
                <a:r>
                  <a:rPr lang="en-US" i="0" dirty="0" err="1">
                    <a:latin typeface="Dagny OT" panose="020B0504020201020104" pitchFamily="34" charset="77"/>
                  </a:rPr>
                  <a:t>l’antécédent</a:t>
                </a:r>
                <a:r>
                  <a:rPr lang="en-US" i="0" dirty="0">
                    <a:latin typeface="Dagny OT" panose="020B0504020201020104" pitchFamily="34" charset="77"/>
                  </a:rPr>
                  <a:t>.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371600" y="2286000"/>
                <a:ext cx="9958552" cy="3581400"/>
              </a:xfrm>
              <a:blipFill>
                <a:blip r:embed="rId2"/>
                <a:stretch>
                  <a:fillRect l="-1019" t="-2120" r="-637" b="-20848"/>
                </a:stretch>
              </a:blipFill>
            </p:spPr>
            <p:txBody>
              <a:bodyPr/>
              <a:lstStyle/>
              <a:p>
                <a:r>
                  <a:rPr lang="en-US">
                    <a:noFill/>
                  </a:rPr>
                  <a:t> </a:t>
                </a:r>
              </a:p>
            </p:txBody>
          </p:sp>
        </mc:Fallback>
      </mc:AlternateContent>
    </p:spTree>
    <p:extLst>
      <p:ext uri="{BB962C8B-B14F-4D97-AF65-F5344CB8AC3E}">
        <p14:creationId xmlns:p14="http://schemas.microsoft.com/office/powerpoint/2010/main" val="2106278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FORMULES</a:t>
            </a:r>
            <a:endParaRPr lang="en-US" sz="2400"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Autofit/>
              </a:bodyPr>
              <a:lstStyle/>
              <a:p>
                <a:pPr marL="0" lvl="1" indent="0">
                  <a:lnSpc>
                    <a:spcPct val="100000"/>
                  </a:lnSpc>
                  <a:buNone/>
                </a:pPr>
                <a:r>
                  <a:rPr lang="en-US" sz="2400" i="0" dirty="0">
                    <a:latin typeface="Dagny OT" panose="020B0504020201020104" pitchFamily="34" charset="77"/>
                  </a:rPr>
                  <a:t>Si </a:t>
                </a:r>
                <a14:m>
                  <m:oMath xmlns:m="http://schemas.openxmlformats.org/officeDocument/2006/math">
                    <m:r>
                      <a:rPr lang="en-US" sz="2400" i="1" dirty="0" smtClean="0">
                        <a:latin typeface="Cambria Math" panose="02040503050406030204" pitchFamily="18" charset="0"/>
                      </a:rPr>
                      <m:t>𝑁</m:t>
                    </m:r>
                  </m:oMath>
                </a14:m>
                <a:r>
                  <a:rPr lang="en-US" sz="2400" i="0" dirty="0">
                    <a:latin typeface="Dagny OT" panose="020B0504020201020104" pitchFamily="34" charset="77"/>
                  </a:rPr>
                  <a:t> </a:t>
                </a:r>
                <a:r>
                  <a:rPr lang="en-US" sz="2400" i="0" dirty="0" err="1">
                    <a:latin typeface="Dagny OT" panose="020B0504020201020104" pitchFamily="34" charset="77"/>
                  </a:rPr>
                  <a:t>est</a:t>
                </a:r>
                <a:r>
                  <a:rPr lang="en-US" sz="2400" i="0" dirty="0">
                    <a:latin typeface="Dagny OT" panose="020B0504020201020104" pitchFamily="34" charset="77"/>
                  </a:rPr>
                  <a:t> le </a:t>
                </a:r>
                <a:r>
                  <a:rPr lang="en-US" sz="2400" i="0" dirty="0" err="1">
                    <a:latin typeface="Dagny OT" panose="020B0504020201020104" pitchFamily="34" charset="77"/>
                  </a:rPr>
                  <a:t>nombre</a:t>
                </a:r>
                <a:r>
                  <a:rPr lang="en-US" sz="2400" i="0" dirty="0">
                    <a:latin typeface="Dagny OT" panose="020B0504020201020104" pitchFamily="34" charset="77"/>
                  </a:rPr>
                  <a:t> </a:t>
                </a:r>
                <a:r>
                  <a:rPr lang="en-US" sz="2400" i="0" dirty="0" err="1">
                    <a:latin typeface="Dagny OT" panose="020B0504020201020104" pitchFamily="34" charset="77"/>
                  </a:rPr>
                  <a:t>d’observations</a:t>
                </a:r>
                <a:r>
                  <a:rPr lang="en-US" sz="2400" i="0" dirty="0">
                    <a:latin typeface="Dagny OT" panose="020B0504020201020104" pitchFamily="34" charset="77"/>
                  </a:rPr>
                  <a:t> dans </a:t>
                </a:r>
                <a:r>
                  <a:rPr lang="en-US" sz="2400" i="0" dirty="0" err="1">
                    <a:latin typeface="Dagny OT" panose="020B0504020201020104" pitchFamily="34" charset="77"/>
                  </a:rPr>
                  <a:t>l’ensemble</a:t>
                </a:r>
                <a:r>
                  <a:rPr lang="en-US" sz="2400" i="0" dirty="0">
                    <a:latin typeface="Dagny OT" panose="020B0504020201020104" pitchFamily="34" charset="77"/>
                  </a:rPr>
                  <a:t> de </a:t>
                </a:r>
                <a:r>
                  <a:rPr lang="en-US" sz="2400" i="0" dirty="0" err="1">
                    <a:latin typeface="Dagny OT" panose="020B0504020201020104" pitchFamily="34" charset="77"/>
                  </a:rPr>
                  <a:t>données</a:t>
                </a:r>
                <a:r>
                  <a:rPr lang="en-US" sz="2400" i="0" dirty="0">
                    <a:latin typeface="Dagny OT" panose="020B0504020201020104" pitchFamily="34" charset="77"/>
                  </a:rPr>
                  <a:t>:</a:t>
                </a:r>
                <a:endParaRPr lang="en-US" i="0" dirty="0">
                  <a:latin typeface="Dagny OT" panose="020B0504020201020104" pitchFamily="34" charset="77"/>
                </a:endParaRPr>
              </a:p>
              <a:p>
                <a:pPr marL="617220" lvl="2" indent="-342900">
                  <a:buFont typeface="Wingdings" pitchFamily="2" charset="2"/>
                  <a:buChar char="§"/>
                </a:pPr>
                <a14:m>
                  <m:oMath xmlns:m="http://schemas.openxmlformats.org/officeDocument/2006/math">
                    <m:r>
                      <m:rPr>
                        <m:nor/>
                      </m:rPr>
                      <a:rPr lang="en-US" sz="2000">
                        <a:latin typeface="Cambria Math" panose="02040503050406030204" pitchFamily="18" charset="0"/>
                      </a:rPr>
                      <m:t>Support</m:t>
                    </m:r>
                    <m:d>
                      <m:dPr>
                        <m:ctrlPr>
                          <a:rPr lang="en-US" sz="2000" i="1">
                            <a:latin typeface="Cambria Math" panose="02040503050406030204" pitchFamily="18" charset="0"/>
                          </a:rPr>
                        </m:ctrlPr>
                      </m:dPr>
                      <m:e>
                        <m:r>
                          <a:rPr lang="en-US" sz="2000" i="1">
                            <a:latin typeface="Cambria Math" panose="02040503050406030204" pitchFamily="18" charset="0"/>
                          </a:rPr>
                          <m:t>𝑋</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𝑌</m:t>
                        </m:r>
                      </m:e>
                    </m:d>
                    <m:r>
                      <a:rPr lang="en-US" sz="2000" i="1">
                        <a:latin typeface="Cambria Math" panose="02040503050406030204" pitchFamily="18" charset="0"/>
                        <a:ea typeface="Cambria Math" panose="02040503050406030204" pitchFamily="18" charset="0"/>
                      </a:rPr>
                      <m:t>=</m:t>
                    </m:r>
                    <m:f>
                      <m:fPr>
                        <m:ctrlPr>
                          <a:rPr lang="en-US" sz="2000" i="1">
                            <a:latin typeface="Cambria Math" panose="02040503050406030204" pitchFamily="18" charset="0"/>
                            <a:ea typeface="Cambria Math" panose="02040503050406030204" pitchFamily="18" charset="0"/>
                          </a:rPr>
                        </m:ctrlPr>
                      </m:fPr>
                      <m:num>
                        <m:r>
                          <m:rPr>
                            <m:nor/>
                          </m:rPr>
                          <a:rPr lang="en-US" sz="2000">
                            <a:latin typeface="Cambria Math" panose="02040503050406030204" pitchFamily="18" charset="0"/>
                            <a:ea typeface="Cambria Math" panose="02040503050406030204" pitchFamily="18" charset="0"/>
                          </a:rPr>
                          <m:t>Freq</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𝑋</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𝑌</m:t>
                        </m:r>
                        <m:r>
                          <a:rPr lang="en-US" sz="2000" i="1">
                            <a:latin typeface="Cambria Math" panose="02040503050406030204" pitchFamily="18" charset="0"/>
                            <a:ea typeface="Cambria Math" panose="02040503050406030204" pitchFamily="18" charset="0"/>
                          </a:rPr>
                          <m:t>)</m:t>
                        </m:r>
                      </m:num>
                      <m:den>
                        <m:r>
                          <a:rPr lang="en-US" sz="2000" i="1">
                            <a:latin typeface="Cambria Math" panose="02040503050406030204" pitchFamily="18" charset="0"/>
                            <a:ea typeface="Cambria Math" panose="02040503050406030204" pitchFamily="18" charset="0"/>
                          </a:rPr>
                          <m:t>𝑁</m:t>
                        </m:r>
                      </m:den>
                    </m:f>
                    <m:r>
                      <a:rPr lang="en-US" sz="2000" i="1">
                        <a:latin typeface="Cambria Math" panose="02040503050406030204" pitchFamily="18" charset="0"/>
                        <a:ea typeface="Cambria Math" panose="02040503050406030204" pitchFamily="18" charset="0"/>
                      </a:rPr>
                      <m:t>∈[0,1]</m:t>
                    </m:r>
                  </m:oMath>
                </a14:m>
                <a:endParaRPr lang="en-US" sz="2000" i="1" dirty="0">
                  <a:latin typeface="Cambria Math" panose="02040503050406030204" pitchFamily="18" charset="0"/>
                  <a:ea typeface="Cambria Math" panose="02040503050406030204" pitchFamily="18" charset="0"/>
                </a:endParaRPr>
              </a:p>
              <a:p>
                <a:pPr marL="274320" lvl="2" indent="0">
                  <a:buNone/>
                </a:pPr>
                <a:endParaRPr lang="en-US" sz="100" b="0" i="0" dirty="0">
                  <a:latin typeface="Cambria Math" panose="02040503050406030204" pitchFamily="18" charset="0"/>
                </a:endParaRPr>
              </a:p>
              <a:p>
                <a:pPr marL="617220" lvl="2" indent="-342900">
                  <a:buFont typeface="Wingdings" pitchFamily="2" charset="2"/>
                  <a:buChar char="§"/>
                </a:pPr>
                <a14:m>
                  <m:oMath xmlns:m="http://schemas.openxmlformats.org/officeDocument/2006/math">
                    <m:r>
                      <m:rPr>
                        <m:nor/>
                      </m:rPr>
                      <a:rPr lang="en-US" sz="2000" b="0" i="0" smtClean="0">
                        <a:latin typeface="Cambria Math" panose="02040503050406030204" pitchFamily="18" charset="0"/>
                      </a:rPr>
                      <m:t>Confi</m:t>
                    </m:r>
                    <m:r>
                      <m:rPr>
                        <m:nor/>
                      </m:rPr>
                      <a:rPr lang="en-CA" sz="2000" b="0" i="0" smtClean="0">
                        <a:latin typeface="Cambria Math" panose="02040503050406030204" pitchFamily="18" charset="0"/>
                      </a:rPr>
                      <m:t>ance</m:t>
                    </m:r>
                    <m:d>
                      <m:dPr>
                        <m:ctrlPr>
                          <a:rPr lang="en-US" sz="2000" i="1">
                            <a:latin typeface="Cambria Math" panose="02040503050406030204" pitchFamily="18" charset="0"/>
                          </a:rPr>
                        </m:ctrlPr>
                      </m:dPr>
                      <m:e>
                        <m:r>
                          <a:rPr lang="en-US" sz="2000" i="1">
                            <a:latin typeface="Cambria Math" panose="02040503050406030204" pitchFamily="18" charset="0"/>
                          </a:rPr>
                          <m:t>𝑋</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𝑌</m:t>
                        </m:r>
                      </m:e>
                    </m:d>
                    <m:r>
                      <a:rPr lang="en-US" sz="2000" i="1">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𝑃</m:t>
                    </m:r>
                    <m:d>
                      <m:dPr>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𝑌</m:t>
                        </m:r>
                      </m:e>
                      <m:e>
                        <m:r>
                          <a:rPr lang="en-US" sz="2000" b="0" i="1" smtClean="0">
                            <a:latin typeface="Cambria Math" panose="02040503050406030204" pitchFamily="18" charset="0"/>
                            <a:ea typeface="Cambria Math" panose="02040503050406030204" pitchFamily="18" charset="0"/>
                          </a:rPr>
                          <m:t>𝑋</m:t>
                        </m:r>
                      </m:e>
                    </m:d>
                    <m:r>
                      <a:rPr lang="en-US" sz="2000" b="0" i="1" smtClean="0">
                        <a:latin typeface="Cambria Math" panose="02040503050406030204" pitchFamily="18" charset="0"/>
                        <a:ea typeface="Cambria Math" panose="02040503050406030204" pitchFamily="18" charset="0"/>
                      </a:rPr>
                      <m:t>=</m:t>
                    </m:r>
                    <m:f>
                      <m:fPr>
                        <m:ctrlPr>
                          <a:rPr lang="en-US" sz="2000" i="1">
                            <a:latin typeface="Cambria Math" panose="02040503050406030204" pitchFamily="18" charset="0"/>
                            <a:ea typeface="Cambria Math" panose="02040503050406030204" pitchFamily="18" charset="0"/>
                          </a:rPr>
                        </m:ctrlPr>
                      </m:fPr>
                      <m:num>
                        <m:r>
                          <m:rPr>
                            <m:nor/>
                          </m:rPr>
                          <a:rPr lang="en-US" sz="2000">
                            <a:latin typeface="Cambria Math" panose="02040503050406030204" pitchFamily="18" charset="0"/>
                            <a:ea typeface="Cambria Math" panose="02040503050406030204" pitchFamily="18" charset="0"/>
                          </a:rPr>
                          <m:t>Freq</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𝑋</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𝑌</m:t>
                        </m:r>
                        <m:r>
                          <a:rPr lang="en-US" sz="2000" i="1">
                            <a:latin typeface="Cambria Math" panose="02040503050406030204" pitchFamily="18" charset="0"/>
                            <a:ea typeface="Cambria Math" panose="02040503050406030204" pitchFamily="18" charset="0"/>
                          </a:rPr>
                          <m:t>)</m:t>
                        </m:r>
                      </m:num>
                      <m:den>
                        <m:r>
                          <m:rPr>
                            <m:nor/>
                          </m:rPr>
                          <a:rPr lang="en-US" sz="2000" b="0" i="0" smtClean="0">
                            <a:latin typeface="Cambria Math" panose="02040503050406030204" pitchFamily="18" charset="0"/>
                            <a:ea typeface="Cambria Math" panose="02040503050406030204" pitchFamily="18" charset="0"/>
                          </a:rPr>
                          <m:t>Freq</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𝑋</m:t>
                        </m:r>
                        <m:r>
                          <a:rPr lang="en-US" sz="2000" b="0" i="1" smtClean="0">
                            <a:latin typeface="Cambria Math" panose="02040503050406030204" pitchFamily="18" charset="0"/>
                            <a:ea typeface="Cambria Math" panose="02040503050406030204" pitchFamily="18" charset="0"/>
                          </a:rPr>
                          <m:t>)</m:t>
                        </m:r>
                      </m:den>
                    </m:f>
                    <m:r>
                      <a:rPr lang="en-US" sz="2000" i="1">
                        <a:latin typeface="Cambria Math" panose="02040503050406030204" pitchFamily="18" charset="0"/>
                        <a:ea typeface="Cambria Math" panose="02040503050406030204" pitchFamily="18" charset="0"/>
                      </a:rPr>
                      <m:t>∈[0,1]</m:t>
                    </m:r>
                  </m:oMath>
                </a14:m>
                <a:endParaRPr lang="en-US" sz="2000" i="1" dirty="0">
                  <a:latin typeface="Cambria Math" panose="02040503050406030204" pitchFamily="18" charset="0"/>
                  <a:ea typeface="Cambria Math" panose="02040503050406030204" pitchFamily="18" charset="0"/>
                </a:endParaRPr>
              </a:p>
              <a:p>
                <a:pPr marL="274320" lvl="2" indent="0">
                  <a:buNone/>
                </a:pPr>
                <a:endParaRPr lang="en-CA" sz="100" b="0" i="0" dirty="0">
                  <a:latin typeface="Cambria Math" panose="02040503050406030204" pitchFamily="18" charset="0"/>
                </a:endParaRPr>
              </a:p>
              <a:p>
                <a:pPr marL="617220" lvl="2" indent="-342900">
                  <a:buFont typeface="Wingdings" pitchFamily="2" charset="2"/>
                  <a:buChar char="§"/>
                </a:pPr>
                <a14:m>
                  <m:oMath xmlns:m="http://schemas.openxmlformats.org/officeDocument/2006/math">
                    <m:r>
                      <m:rPr>
                        <m:nor/>
                      </m:rPr>
                      <a:rPr lang="en-CA" sz="2000" b="0" i="0" smtClean="0">
                        <a:latin typeface="Cambria Math" panose="02040503050406030204" pitchFamily="18" charset="0"/>
                      </a:rPr>
                      <m:t>Int</m:t>
                    </m:r>
                    <m:r>
                      <m:rPr>
                        <m:nor/>
                      </m:rPr>
                      <a:rPr lang="en-CA" sz="2000" b="0" i="0" smtClean="0">
                        <a:latin typeface="Cambria Math" panose="02040503050406030204" pitchFamily="18" charset="0"/>
                      </a:rPr>
                      <m:t>é</m:t>
                    </m:r>
                    <m:r>
                      <m:rPr>
                        <m:nor/>
                      </m:rPr>
                      <a:rPr lang="en-CA" sz="2000" b="0" i="0" smtClean="0">
                        <a:latin typeface="Cambria Math" panose="02040503050406030204" pitchFamily="18" charset="0"/>
                      </a:rPr>
                      <m:t>r</m:t>
                    </m:r>
                    <m:r>
                      <m:rPr>
                        <m:nor/>
                      </m:rPr>
                      <a:rPr lang="en-CA" sz="2000" b="0" i="0" smtClean="0">
                        <a:latin typeface="Cambria Math" panose="02040503050406030204" pitchFamily="18" charset="0"/>
                      </a:rPr>
                      <m:t>ê</m:t>
                    </m:r>
                    <m:r>
                      <m:rPr>
                        <m:nor/>
                      </m:rPr>
                      <a:rPr lang="en-CA" sz="2000" b="0" i="0" smtClean="0">
                        <a:latin typeface="Cambria Math" panose="02040503050406030204" pitchFamily="18" charset="0"/>
                      </a:rPr>
                      <m:t>t</m:t>
                    </m:r>
                    <m:d>
                      <m:dPr>
                        <m:ctrlPr>
                          <a:rPr lang="en-US" sz="2000" i="1">
                            <a:latin typeface="Cambria Math" panose="02040503050406030204" pitchFamily="18" charset="0"/>
                          </a:rPr>
                        </m:ctrlPr>
                      </m:dPr>
                      <m:e>
                        <m:r>
                          <a:rPr lang="en-US" sz="2000" i="1">
                            <a:latin typeface="Cambria Math" panose="02040503050406030204" pitchFamily="18" charset="0"/>
                          </a:rPr>
                          <m:t>𝑋</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𝑌</m:t>
                        </m:r>
                      </m:e>
                    </m:d>
                    <m:r>
                      <a:rPr lang="en-US" sz="2000" b="0" i="1" smtClean="0">
                        <a:latin typeface="Cambria Math" panose="02040503050406030204" pitchFamily="18" charset="0"/>
                      </a:rPr>
                      <m:t>=</m:t>
                    </m:r>
                    <m:r>
                      <m:rPr>
                        <m:nor/>
                      </m:rPr>
                      <a:rPr lang="en-US" sz="2000">
                        <a:latin typeface="Cambria Math" panose="02040503050406030204" pitchFamily="18" charset="0"/>
                      </a:rPr>
                      <m:t>Confi</m:t>
                    </m:r>
                    <m:r>
                      <m:rPr>
                        <m:nor/>
                      </m:rPr>
                      <a:rPr lang="en-CA" sz="2000" b="0" i="0" smtClean="0">
                        <a:latin typeface="Cambria Math" panose="02040503050406030204" pitchFamily="18" charset="0"/>
                      </a:rPr>
                      <m:t>ance</m:t>
                    </m:r>
                    <m:d>
                      <m:dPr>
                        <m:ctrlPr>
                          <a:rPr lang="en-US" sz="2000" i="1">
                            <a:latin typeface="Cambria Math" panose="02040503050406030204" pitchFamily="18" charset="0"/>
                          </a:rPr>
                        </m:ctrlPr>
                      </m:dPr>
                      <m:e>
                        <m:r>
                          <a:rPr lang="en-US" sz="2000" i="1">
                            <a:latin typeface="Cambria Math" panose="02040503050406030204" pitchFamily="18" charset="0"/>
                          </a:rPr>
                          <m:t>𝑋</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𝑌</m:t>
                        </m:r>
                      </m:e>
                    </m:d>
                    <m:r>
                      <a:rPr lang="en-CA" sz="2000" b="0" i="1" smtClean="0">
                        <a:latin typeface="Cambria Math" panose="02040503050406030204" pitchFamily="18" charset="0"/>
                        <a:ea typeface="Cambria Math" panose="02040503050406030204" pitchFamily="18" charset="0"/>
                      </a:rPr>
                      <m:t>−</m:t>
                    </m:r>
                    <m:f>
                      <m:fPr>
                        <m:ctrlPr>
                          <a:rPr lang="en-US" sz="2000" i="1">
                            <a:latin typeface="Cambria Math" panose="02040503050406030204" pitchFamily="18" charset="0"/>
                            <a:ea typeface="Cambria Math" panose="02040503050406030204" pitchFamily="18" charset="0"/>
                          </a:rPr>
                        </m:ctrlPr>
                      </m:fPr>
                      <m:num>
                        <m:r>
                          <m:rPr>
                            <m:nor/>
                          </m:rPr>
                          <a:rPr lang="en-US" sz="2000">
                            <a:latin typeface="Cambria Math" panose="02040503050406030204" pitchFamily="18" charset="0"/>
                            <a:ea typeface="Cambria Math" panose="02040503050406030204" pitchFamily="18" charset="0"/>
                          </a:rPr>
                          <m:t>Freq</m:t>
                        </m:r>
                        <m:d>
                          <m:dPr>
                            <m:ctrlPr>
                              <a:rPr lang="en-US" sz="2000" i="1">
                                <a:latin typeface="Cambria Math" panose="02040503050406030204" pitchFamily="18" charset="0"/>
                                <a:ea typeface="Cambria Math" panose="02040503050406030204" pitchFamily="18" charset="0"/>
                              </a:rPr>
                            </m:ctrlPr>
                          </m:dPr>
                          <m:e>
                            <m:r>
                              <a:rPr lang="en-US" sz="2000" i="1">
                                <a:latin typeface="Cambria Math" panose="02040503050406030204" pitchFamily="18" charset="0"/>
                                <a:ea typeface="Cambria Math" panose="02040503050406030204" pitchFamily="18" charset="0"/>
                              </a:rPr>
                              <m:t>𝑌</m:t>
                            </m:r>
                          </m:e>
                        </m:d>
                      </m:num>
                      <m:den>
                        <m:r>
                          <a:rPr lang="en-US" sz="2000" i="1">
                            <a:latin typeface="Cambria Math" panose="02040503050406030204" pitchFamily="18" charset="0"/>
                            <a:ea typeface="Cambria Math" panose="02040503050406030204" pitchFamily="18" charset="0"/>
                          </a:rPr>
                          <m:t>𝑁</m:t>
                        </m:r>
                      </m:den>
                    </m:f>
                    <m:r>
                      <a:rPr lang="en-US" sz="2000" i="1" smtClean="0">
                        <a:latin typeface="Cambria Math" panose="02040503050406030204" pitchFamily="18" charset="0"/>
                        <a:ea typeface="Cambria Math" panose="02040503050406030204" pitchFamily="18" charset="0"/>
                      </a:rPr>
                      <m:t>∈</m:t>
                    </m:r>
                    <m:r>
                      <a:rPr lang="en-CA" sz="2000" b="0" i="1" smtClean="0">
                        <a:latin typeface="Cambria Math" panose="02040503050406030204" pitchFamily="18" charset="0"/>
                        <a:ea typeface="Cambria Math" panose="02040503050406030204" pitchFamily="18" charset="0"/>
                      </a:rPr>
                      <m:t>[−1</m:t>
                    </m:r>
                    <m:r>
                      <a:rPr lang="en-US" sz="2000" b="0" i="1" smtClean="0">
                        <a:latin typeface="Cambria Math" panose="02040503050406030204" pitchFamily="18" charset="0"/>
                        <a:ea typeface="Cambria Math" panose="02040503050406030204" pitchFamily="18" charset="0"/>
                      </a:rPr>
                      <m:t>,</m:t>
                    </m:r>
                    <m:r>
                      <a:rPr lang="en-CA" sz="2000" b="0" i="1" smtClean="0">
                        <a:latin typeface="Cambria Math" panose="02040503050406030204" pitchFamily="18" charset="0"/>
                        <a:ea typeface="Cambria Math" panose="02040503050406030204" pitchFamily="18" charset="0"/>
                      </a:rPr>
                      <m:t>1</m:t>
                    </m:r>
                    <m:r>
                      <a:rPr lang="en-US" sz="2000" b="0" i="1" smtClean="0">
                        <a:latin typeface="Cambria Math" panose="02040503050406030204" pitchFamily="18" charset="0"/>
                        <a:ea typeface="Cambria Math" panose="02040503050406030204" pitchFamily="18" charset="0"/>
                      </a:rPr>
                      <m:t>]</m:t>
                    </m:r>
                  </m:oMath>
                </a14:m>
                <a:endParaRPr lang="en-US" sz="2000" dirty="0"/>
              </a:p>
              <a:p>
                <a:pPr marL="274320" lvl="2" indent="0">
                  <a:buNone/>
                </a:pPr>
                <a:endParaRPr lang="en-CA" sz="100" dirty="0">
                  <a:latin typeface="Cambria Math" panose="02040503050406030204" pitchFamily="18" charset="0"/>
                </a:endParaRPr>
              </a:p>
              <a:p>
                <a:pPr marL="617220" lvl="2" indent="-342900">
                  <a:buFont typeface="Wingdings" pitchFamily="2" charset="2"/>
                  <a:buChar char="§"/>
                </a:pPr>
                <a14:m>
                  <m:oMath xmlns:m="http://schemas.openxmlformats.org/officeDocument/2006/math">
                    <m:r>
                      <m:rPr>
                        <m:nor/>
                      </m:rPr>
                      <a:rPr lang="en-US" sz="2000">
                        <a:latin typeface="Cambria Math" panose="02040503050406030204" pitchFamily="18" charset="0"/>
                      </a:rPr>
                      <m:t>Lift</m:t>
                    </m:r>
                    <m:d>
                      <m:dPr>
                        <m:ctrlPr>
                          <a:rPr lang="en-US" sz="2000" i="1">
                            <a:latin typeface="Cambria Math" panose="02040503050406030204" pitchFamily="18" charset="0"/>
                          </a:rPr>
                        </m:ctrlPr>
                      </m:dPr>
                      <m:e>
                        <m:r>
                          <a:rPr lang="en-US" sz="2000" i="1">
                            <a:latin typeface="Cambria Math" panose="02040503050406030204" pitchFamily="18" charset="0"/>
                          </a:rPr>
                          <m:t>𝑋</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𝑌</m:t>
                        </m:r>
                      </m:e>
                    </m:d>
                    <m:r>
                      <a:rPr lang="en-US" sz="2000" i="1">
                        <a:latin typeface="Cambria Math" panose="02040503050406030204" pitchFamily="18" charset="0"/>
                      </a:rPr>
                      <m:t>=</m:t>
                    </m:r>
                    <m:f>
                      <m:fPr>
                        <m:ctrlPr>
                          <a:rPr lang="en-US" sz="2000" i="1">
                            <a:latin typeface="Cambria Math" panose="02040503050406030204" pitchFamily="18" charset="0"/>
                            <a:ea typeface="Cambria Math" panose="02040503050406030204" pitchFamily="18" charset="0"/>
                          </a:rPr>
                        </m:ctrlPr>
                      </m:fPr>
                      <m:num>
                        <m:sSup>
                          <m:sSupPr>
                            <m:ctrlPr>
                              <a:rPr lang="en-US" sz="2000" i="1">
                                <a:latin typeface="Cambria Math" panose="02040503050406030204" pitchFamily="18" charset="0"/>
                                <a:ea typeface="Cambria Math" panose="02040503050406030204" pitchFamily="18" charset="0"/>
                              </a:rPr>
                            </m:ctrlPr>
                          </m:sSupPr>
                          <m:e>
                            <m:r>
                              <a:rPr lang="en-US" sz="2000" i="1">
                                <a:latin typeface="Cambria Math" panose="02040503050406030204" pitchFamily="18" charset="0"/>
                                <a:ea typeface="Cambria Math" panose="02040503050406030204" pitchFamily="18" charset="0"/>
                              </a:rPr>
                              <m:t>𝑁</m:t>
                            </m:r>
                          </m:e>
                          <m:sup>
                            <m:r>
                              <a:rPr lang="en-US" sz="2000" i="1">
                                <a:latin typeface="Cambria Math" panose="02040503050406030204" pitchFamily="18" charset="0"/>
                                <a:ea typeface="Cambria Math" panose="02040503050406030204" pitchFamily="18" charset="0"/>
                              </a:rPr>
                              <m:t>2</m:t>
                            </m:r>
                          </m:sup>
                        </m:sSup>
                        <m:r>
                          <a:rPr lang="en-US" sz="2000" i="1">
                            <a:latin typeface="Cambria Math" panose="02040503050406030204" pitchFamily="18" charset="0"/>
                            <a:ea typeface="Cambria Math" panose="02040503050406030204" pitchFamily="18" charset="0"/>
                          </a:rPr>
                          <m:t>⋅</m:t>
                        </m:r>
                        <m:r>
                          <m:rPr>
                            <m:nor/>
                          </m:rPr>
                          <a:rPr lang="en-US" sz="2000">
                            <a:latin typeface="Cambria Math" panose="02040503050406030204" pitchFamily="18" charset="0"/>
                          </a:rPr>
                          <m:t>Support</m:t>
                        </m:r>
                        <m:r>
                          <a:rPr lang="en-US" sz="2000" i="1">
                            <a:latin typeface="Cambria Math" panose="02040503050406030204" pitchFamily="18" charset="0"/>
                          </a:rPr>
                          <m:t> </m:t>
                        </m:r>
                        <m:d>
                          <m:dPr>
                            <m:ctrlPr>
                              <a:rPr lang="en-US" sz="2000" i="1">
                                <a:latin typeface="Cambria Math" panose="02040503050406030204" pitchFamily="18" charset="0"/>
                              </a:rPr>
                            </m:ctrlPr>
                          </m:dPr>
                          <m:e>
                            <m:r>
                              <a:rPr lang="en-US" sz="2000" i="1">
                                <a:latin typeface="Cambria Math" panose="02040503050406030204" pitchFamily="18" charset="0"/>
                              </a:rPr>
                              <m:t>𝑋</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𝑌</m:t>
                            </m:r>
                          </m:e>
                        </m:d>
                        <m:r>
                          <m:rPr>
                            <m:nor/>
                          </m:rPr>
                          <a:rPr lang="en-US" sz="2000" dirty="0">
                            <a:ea typeface="Cambria Math" panose="02040503050406030204" pitchFamily="18" charset="0"/>
                          </a:rPr>
                          <m:t> </m:t>
                        </m:r>
                      </m:num>
                      <m:den>
                        <m:r>
                          <m:rPr>
                            <m:nor/>
                          </m:rPr>
                          <a:rPr lang="en-US" sz="2000">
                            <a:latin typeface="Cambria Math" panose="02040503050406030204" pitchFamily="18" charset="0"/>
                            <a:ea typeface="Cambria Math" panose="02040503050406030204" pitchFamily="18" charset="0"/>
                          </a:rPr>
                          <m:t>Freq</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𝑋</m:t>
                        </m:r>
                        <m:r>
                          <a:rPr lang="en-US" sz="2000" i="1">
                            <a:latin typeface="Cambria Math" panose="02040503050406030204" pitchFamily="18" charset="0"/>
                            <a:ea typeface="Cambria Math" panose="02040503050406030204" pitchFamily="18" charset="0"/>
                          </a:rPr>
                          <m:t>)∙</m:t>
                        </m:r>
                        <m:r>
                          <m:rPr>
                            <m:nor/>
                          </m:rPr>
                          <a:rPr lang="en-US" sz="2000">
                            <a:latin typeface="Cambria Math" panose="02040503050406030204" pitchFamily="18" charset="0"/>
                            <a:ea typeface="Cambria Math" panose="02040503050406030204" pitchFamily="18" charset="0"/>
                          </a:rPr>
                          <m:t>Freq</m:t>
                        </m:r>
                        <m:r>
                          <a:rPr lang="en-US" sz="2000" i="1">
                            <a:latin typeface="Cambria Math" panose="02040503050406030204" pitchFamily="18" charset="0"/>
                            <a:ea typeface="Cambria Math" panose="02040503050406030204" pitchFamily="18" charset="0"/>
                          </a:rPr>
                          <m:t>(</m:t>
                        </m:r>
                        <m:r>
                          <a:rPr lang="en-US" sz="2000" i="1">
                            <a:latin typeface="Cambria Math" panose="02040503050406030204" pitchFamily="18" charset="0"/>
                            <a:ea typeface="Cambria Math" panose="02040503050406030204" pitchFamily="18" charset="0"/>
                          </a:rPr>
                          <m:t>𝑌</m:t>
                        </m:r>
                        <m:r>
                          <a:rPr lang="en-US" sz="2000" i="1">
                            <a:latin typeface="Cambria Math" panose="02040503050406030204" pitchFamily="18" charset="0"/>
                            <a:ea typeface="Cambria Math" panose="02040503050406030204" pitchFamily="18" charset="0"/>
                          </a:rPr>
                          <m:t>)</m:t>
                        </m:r>
                      </m:den>
                    </m:f>
                    <m:r>
                      <a:rPr lang="en-US" sz="2000" i="1">
                        <a:latin typeface="Cambria Math" panose="02040503050406030204" pitchFamily="18" charset="0"/>
                        <a:ea typeface="Cambria Math" panose="02040503050406030204" pitchFamily="18" charset="0"/>
                      </a:rPr>
                      <m:t>∈(0,</m:t>
                    </m:r>
                    <m:sSup>
                      <m:sSupPr>
                        <m:ctrlPr>
                          <a:rPr lang="en-US" sz="2000" i="1">
                            <a:latin typeface="Cambria Math" panose="02040503050406030204" pitchFamily="18" charset="0"/>
                            <a:ea typeface="Cambria Math" panose="02040503050406030204" pitchFamily="18" charset="0"/>
                          </a:rPr>
                        </m:ctrlPr>
                      </m:sSupPr>
                      <m:e>
                        <m:r>
                          <a:rPr lang="en-US" sz="2000" i="1">
                            <a:latin typeface="Cambria Math" panose="02040503050406030204" pitchFamily="18" charset="0"/>
                            <a:ea typeface="Cambria Math" panose="02040503050406030204" pitchFamily="18" charset="0"/>
                          </a:rPr>
                          <m:t>𝑁</m:t>
                        </m:r>
                      </m:e>
                      <m:sup>
                        <m:r>
                          <a:rPr lang="en-US" sz="2000" i="1">
                            <a:latin typeface="Cambria Math" panose="02040503050406030204" pitchFamily="18" charset="0"/>
                            <a:ea typeface="Cambria Math" panose="02040503050406030204" pitchFamily="18" charset="0"/>
                          </a:rPr>
                          <m:t>2</m:t>
                        </m:r>
                      </m:sup>
                    </m:sSup>
                    <m:r>
                      <a:rPr lang="en-US" sz="2000" i="1">
                        <a:latin typeface="Cambria Math" panose="02040503050406030204" pitchFamily="18" charset="0"/>
                        <a:ea typeface="Cambria Math" panose="02040503050406030204" pitchFamily="18" charset="0"/>
                      </a:rPr>
                      <m:t>]</m:t>
                    </m:r>
                  </m:oMath>
                </a14:m>
                <a:endParaRPr lang="en-US" sz="20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57" t="-1413"/>
                </a:stretch>
              </a:blipFill>
            </p:spPr>
            <p:txBody>
              <a:bodyPr/>
              <a:lstStyle/>
              <a:p>
                <a:r>
                  <a:rPr lang="en-US">
                    <a:noFill/>
                  </a:rPr>
                  <a:t> </a:t>
                </a:r>
              </a:p>
            </p:txBody>
          </p:sp>
        </mc:Fallback>
      </mc:AlternateContent>
      <p:grpSp>
        <p:nvGrpSpPr>
          <p:cNvPr id="8" name="Group 7"/>
          <p:cNvGrpSpPr/>
          <p:nvPr/>
        </p:nvGrpSpPr>
        <p:grpSpPr>
          <a:xfrm>
            <a:off x="6212692" y="2772707"/>
            <a:ext cx="3810538" cy="521056"/>
            <a:chOff x="6089796" y="1670676"/>
            <a:chExt cx="4616507" cy="521056"/>
          </a:xfrm>
        </p:grpSpPr>
        <p:sp>
          <p:nvSpPr>
            <p:cNvPr id="10" name="Left Arrow 9"/>
            <p:cNvSpPr/>
            <p:nvPr/>
          </p:nvSpPr>
          <p:spPr>
            <a:xfrm>
              <a:off x="6089796" y="1848875"/>
              <a:ext cx="490788" cy="164658"/>
            </a:xfrm>
            <a:prstGeom prst="leftArrow">
              <a:avLst/>
            </a:prstGeom>
            <a:solidFill>
              <a:schemeClr val="accent1">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2"/>
            <p:cNvSpPr txBox="1">
              <a:spLocks/>
            </p:cNvSpPr>
            <p:nvPr/>
          </p:nvSpPr>
          <p:spPr>
            <a:xfrm>
              <a:off x="6398761" y="1670676"/>
              <a:ext cx="4307542" cy="521056"/>
            </a:xfrm>
            <a:prstGeom prst="rect">
              <a:avLst/>
            </a:prstGeom>
            <a:solidFill>
              <a:schemeClr val="accent1">
                <a:lumMod val="20000"/>
                <a:lumOff val="80000"/>
              </a:schemeClr>
            </a:solidFill>
            <a:ln w="19050">
              <a:solidFill>
                <a:schemeClr val="accent2"/>
              </a:solidFill>
            </a:ln>
          </p:spPr>
          <p:txBody>
            <a:bodyPr>
              <a:noAutofit/>
            </a:bodyPr>
            <a:lstStyle>
              <a:lvl1pPr marL="230193" indent="-230193" algn="just" defTabSz="914422" rtl="0" eaLnBrk="1" latinLnBrk="0" hangingPunct="1">
                <a:lnSpc>
                  <a:spcPct val="95000"/>
                </a:lnSpc>
                <a:spcBef>
                  <a:spcPts val="1400"/>
                </a:spcBef>
                <a:spcAft>
                  <a:spcPts val="200"/>
                </a:spcAft>
                <a:buClr>
                  <a:schemeClr val="accent1"/>
                </a:buClr>
                <a:buSzPct val="80000"/>
                <a:buFont typeface="Wingdings" panose="05000000000000000000" pitchFamily="2" charset="2"/>
                <a:buChar char="q"/>
                <a:defRPr sz="1800" kern="1200" spc="10" baseline="0">
                  <a:solidFill>
                    <a:schemeClr val="tx1">
                      <a:lumMod val="65000"/>
                      <a:lumOff val="35000"/>
                    </a:schemeClr>
                  </a:solidFill>
                  <a:latin typeface="Cambria" panose="02040503050406030204" pitchFamily="18" charset="0"/>
                  <a:ea typeface="+mn-ea"/>
                  <a:cs typeface="+mn-cs"/>
                </a:defRPr>
              </a:lvl1pPr>
              <a:lvl2pPr marL="457211" indent="-182884" algn="just" defTabSz="914422" rtl="0" eaLnBrk="1" latinLnBrk="0" hangingPunct="1">
                <a:lnSpc>
                  <a:spcPct val="90000"/>
                </a:lnSpc>
                <a:spcBef>
                  <a:spcPts val="300"/>
                </a:spcBef>
                <a:spcAft>
                  <a:spcPts val="300"/>
                </a:spcAft>
                <a:buClr>
                  <a:schemeClr val="accent1"/>
                </a:buClr>
                <a:buFont typeface="Wingdings" panose="05000000000000000000" pitchFamily="2" charset="2"/>
                <a:buChar char="§"/>
                <a:defRPr sz="1800" kern="1200">
                  <a:solidFill>
                    <a:schemeClr val="tx1">
                      <a:lumMod val="65000"/>
                      <a:lumOff val="35000"/>
                    </a:schemeClr>
                  </a:solidFill>
                  <a:latin typeface="Cambria" panose="02040503050406030204" pitchFamily="18" charset="0"/>
                  <a:ea typeface="+mn-ea"/>
                  <a:cs typeface="+mn-cs"/>
                </a:defRPr>
              </a:lvl2pPr>
              <a:lvl3pPr marL="731538"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3pPr>
              <a:lvl4pPr marL="1005864"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4pPr>
              <a:lvl5pPr marL="1280190"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5pPr>
              <a:lvl6pPr marL="1600038"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45"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53"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60"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lgn="ctr">
                <a:buSzPct val="100000"/>
                <a:buFont typeface="Wingdings" panose="05000000000000000000" pitchFamily="2" charset="2"/>
                <a:buNone/>
              </a:pPr>
              <a:r>
                <a:rPr lang="en-US" sz="1400" dirty="0">
                  <a:solidFill>
                    <a:schemeClr val="accent3"/>
                  </a:solidFill>
                  <a:latin typeface="Dagny OT" panose="020B0504020201020104" pitchFamily="34" charset="77"/>
                </a:rPr>
                <a:t>Proportion de </a:t>
              </a:r>
              <a:r>
                <a:rPr lang="en-US" sz="1400" dirty="0" err="1">
                  <a:solidFill>
                    <a:schemeClr val="accent3"/>
                  </a:solidFill>
                  <a:latin typeface="Dagny OT" panose="020B0504020201020104" pitchFamily="34" charset="77"/>
                </a:rPr>
                <a:t>cas</a:t>
              </a:r>
              <a:r>
                <a:rPr lang="en-US" sz="1400" dirty="0">
                  <a:solidFill>
                    <a:schemeClr val="accent3"/>
                  </a:solidFill>
                  <a:latin typeface="Dagny OT" panose="020B0504020201020104" pitchFamily="34" charset="77"/>
                </a:rPr>
                <a:t> </a:t>
              </a:r>
              <a:r>
                <a:rPr lang="en-US" sz="1400" dirty="0" err="1">
                  <a:solidFill>
                    <a:schemeClr val="accent3"/>
                  </a:solidFill>
                  <a:latin typeface="Dagny OT" panose="020B0504020201020104" pitchFamily="34" charset="77"/>
                </a:rPr>
                <a:t>où</a:t>
              </a:r>
              <a:r>
                <a:rPr lang="en-US" sz="1400" dirty="0">
                  <a:solidFill>
                    <a:schemeClr val="accent3"/>
                  </a:solidFill>
                  <a:latin typeface="Dagny OT" panose="020B0504020201020104" pitchFamily="34" charset="77"/>
                </a:rPr>
                <a:t> </a:t>
              </a:r>
              <a:r>
                <a:rPr lang="en-US" sz="1400" dirty="0" err="1">
                  <a:solidFill>
                    <a:schemeClr val="accent3"/>
                  </a:solidFill>
                  <a:latin typeface="Dagny OT" panose="020B0504020201020104" pitchFamily="34" charset="77"/>
                </a:rPr>
                <a:t>l’antécédent</a:t>
              </a:r>
              <a:r>
                <a:rPr lang="en-US" sz="1400" dirty="0">
                  <a:solidFill>
                    <a:schemeClr val="accent3"/>
                  </a:solidFill>
                  <a:latin typeface="Dagny OT" panose="020B0504020201020104" pitchFamily="34" charset="77"/>
                </a:rPr>
                <a:t> et le </a:t>
              </a:r>
              <a:r>
                <a:rPr lang="en-US" sz="1400" dirty="0" err="1">
                  <a:solidFill>
                    <a:schemeClr val="accent3"/>
                  </a:solidFill>
                  <a:latin typeface="Dagny OT" panose="020B0504020201020104" pitchFamily="34" charset="77"/>
                </a:rPr>
                <a:t>conséquent</a:t>
              </a:r>
              <a:r>
                <a:rPr lang="en-US" sz="1400" dirty="0">
                  <a:solidFill>
                    <a:schemeClr val="accent3"/>
                  </a:solidFill>
                  <a:latin typeface="Dagny OT" panose="020B0504020201020104" pitchFamily="34" charset="77"/>
                </a:rPr>
                <a:t> se </a:t>
              </a:r>
              <a:r>
                <a:rPr lang="en-US" sz="1400" dirty="0" err="1">
                  <a:solidFill>
                    <a:schemeClr val="accent3"/>
                  </a:solidFill>
                  <a:latin typeface="Dagny OT" panose="020B0504020201020104" pitchFamily="34" charset="77"/>
                </a:rPr>
                <a:t>produisent</a:t>
              </a:r>
              <a:r>
                <a:rPr lang="en-US" sz="1400" dirty="0">
                  <a:solidFill>
                    <a:schemeClr val="accent3"/>
                  </a:solidFill>
                  <a:latin typeface="Dagny OT" panose="020B0504020201020104" pitchFamily="34" charset="77"/>
                </a:rPr>
                <a:t> ensemble</a:t>
              </a:r>
              <a:endParaRPr lang="en-US" sz="100" b="1" dirty="0"/>
            </a:p>
          </p:txBody>
        </p:sp>
      </p:grpSp>
      <p:grpSp>
        <p:nvGrpSpPr>
          <p:cNvPr id="11" name="Group 10"/>
          <p:cNvGrpSpPr/>
          <p:nvPr/>
        </p:nvGrpSpPr>
        <p:grpSpPr>
          <a:xfrm>
            <a:off x="7612524" y="3429000"/>
            <a:ext cx="3758065" cy="521056"/>
            <a:chOff x="6153367" y="1670676"/>
            <a:chExt cx="4552936" cy="521056"/>
          </a:xfrm>
        </p:grpSpPr>
        <p:sp>
          <p:nvSpPr>
            <p:cNvPr id="12" name="Left Arrow 11"/>
            <p:cNvSpPr/>
            <p:nvPr/>
          </p:nvSpPr>
          <p:spPr>
            <a:xfrm>
              <a:off x="6153367" y="1859243"/>
              <a:ext cx="490788" cy="164658"/>
            </a:xfrm>
            <a:prstGeom prst="leftArrow">
              <a:avLst/>
            </a:prstGeom>
            <a:solidFill>
              <a:schemeClr val="accent1">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2"/>
            <p:cNvSpPr txBox="1">
              <a:spLocks/>
            </p:cNvSpPr>
            <p:nvPr/>
          </p:nvSpPr>
          <p:spPr>
            <a:xfrm>
              <a:off x="6398761" y="1670676"/>
              <a:ext cx="4307542" cy="521056"/>
            </a:xfrm>
            <a:prstGeom prst="rect">
              <a:avLst/>
            </a:prstGeom>
            <a:solidFill>
              <a:schemeClr val="accent1">
                <a:lumMod val="20000"/>
                <a:lumOff val="80000"/>
              </a:schemeClr>
            </a:solidFill>
            <a:ln w="19050">
              <a:solidFill>
                <a:schemeClr val="accent2"/>
              </a:solidFill>
            </a:ln>
          </p:spPr>
          <p:txBody>
            <a:bodyPr>
              <a:noAutofit/>
            </a:bodyPr>
            <a:lstStyle>
              <a:lvl1pPr marL="230193" indent="-230193" algn="just" defTabSz="914422" rtl="0" eaLnBrk="1" latinLnBrk="0" hangingPunct="1">
                <a:lnSpc>
                  <a:spcPct val="95000"/>
                </a:lnSpc>
                <a:spcBef>
                  <a:spcPts val="1400"/>
                </a:spcBef>
                <a:spcAft>
                  <a:spcPts val="200"/>
                </a:spcAft>
                <a:buClr>
                  <a:schemeClr val="accent1"/>
                </a:buClr>
                <a:buSzPct val="80000"/>
                <a:buFont typeface="Wingdings" panose="05000000000000000000" pitchFamily="2" charset="2"/>
                <a:buChar char="q"/>
                <a:defRPr sz="1800" kern="1200" spc="10" baseline="0">
                  <a:solidFill>
                    <a:schemeClr val="tx1">
                      <a:lumMod val="65000"/>
                      <a:lumOff val="35000"/>
                    </a:schemeClr>
                  </a:solidFill>
                  <a:latin typeface="Cambria" panose="02040503050406030204" pitchFamily="18" charset="0"/>
                  <a:ea typeface="+mn-ea"/>
                  <a:cs typeface="+mn-cs"/>
                </a:defRPr>
              </a:lvl1pPr>
              <a:lvl2pPr marL="457211" indent="-182884" algn="just" defTabSz="914422" rtl="0" eaLnBrk="1" latinLnBrk="0" hangingPunct="1">
                <a:lnSpc>
                  <a:spcPct val="90000"/>
                </a:lnSpc>
                <a:spcBef>
                  <a:spcPts val="300"/>
                </a:spcBef>
                <a:spcAft>
                  <a:spcPts val="300"/>
                </a:spcAft>
                <a:buClr>
                  <a:schemeClr val="accent1"/>
                </a:buClr>
                <a:buFont typeface="Wingdings" panose="05000000000000000000" pitchFamily="2" charset="2"/>
                <a:buChar char="§"/>
                <a:defRPr sz="1800" kern="1200">
                  <a:solidFill>
                    <a:schemeClr val="tx1">
                      <a:lumMod val="65000"/>
                      <a:lumOff val="35000"/>
                    </a:schemeClr>
                  </a:solidFill>
                  <a:latin typeface="Cambria" panose="02040503050406030204" pitchFamily="18" charset="0"/>
                  <a:ea typeface="+mn-ea"/>
                  <a:cs typeface="+mn-cs"/>
                </a:defRPr>
              </a:lvl2pPr>
              <a:lvl3pPr marL="731538"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3pPr>
              <a:lvl4pPr marL="1005864"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4pPr>
              <a:lvl5pPr marL="1280190"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5pPr>
              <a:lvl6pPr marL="1600038"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45"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53"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60"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lgn="ctr">
                <a:buSzPct val="100000"/>
                <a:buNone/>
              </a:pPr>
              <a:r>
                <a:rPr lang="en-US" sz="1400" dirty="0">
                  <a:solidFill>
                    <a:schemeClr val="accent3"/>
                  </a:solidFill>
                  <a:latin typeface="Dagny OT" panose="020B0504020201020104" pitchFamily="34" charset="77"/>
                </a:rPr>
                <a:t>Proportion de </a:t>
              </a:r>
              <a:r>
                <a:rPr lang="en-US" sz="1400" dirty="0" err="1">
                  <a:solidFill>
                    <a:schemeClr val="accent3"/>
                  </a:solidFill>
                  <a:latin typeface="Dagny OT" panose="020B0504020201020104" pitchFamily="34" charset="77"/>
                </a:rPr>
                <a:t>cas</a:t>
              </a:r>
              <a:r>
                <a:rPr lang="en-US" sz="1400" dirty="0">
                  <a:solidFill>
                    <a:schemeClr val="accent3"/>
                  </a:solidFill>
                  <a:latin typeface="Dagny OT" panose="020B0504020201020104" pitchFamily="34" charset="77"/>
                </a:rPr>
                <a:t> </a:t>
              </a:r>
              <a:r>
                <a:rPr lang="en-US" sz="1400" dirty="0" err="1">
                  <a:solidFill>
                    <a:schemeClr val="accent3"/>
                  </a:solidFill>
                  <a:latin typeface="Dagny OT" panose="020B0504020201020104" pitchFamily="34" charset="77"/>
                </a:rPr>
                <a:t>où</a:t>
              </a:r>
              <a:r>
                <a:rPr lang="en-US" sz="1400" dirty="0">
                  <a:solidFill>
                    <a:schemeClr val="accent3"/>
                  </a:solidFill>
                  <a:latin typeface="Dagny OT" panose="020B0504020201020104" pitchFamily="34" charset="77"/>
                </a:rPr>
                <a:t> le </a:t>
              </a:r>
              <a:r>
                <a:rPr lang="en-US" sz="1400" dirty="0" err="1">
                  <a:solidFill>
                    <a:schemeClr val="accent3"/>
                  </a:solidFill>
                  <a:latin typeface="Dagny OT" panose="020B0504020201020104" pitchFamily="34" charset="77"/>
                </a:rPr>
                <a:t>conséquent</a:t>
              </a:r>
              <a:r>
                <a:rPr lang="en-US" sz="1400" dirty="0">
                  <a:solidFill>
                    <a:schemeClr val="accent3"/>
                  </a:solidFill>
                  <a:latin typeface="Dagny OT" panose="020B0504020201020104" pitchFamily="34" charset="77"/>
                </a:rPr>
                <a:t> </a:t>
              </a:r>
              <a:r>
                <a:rPr lang="en-US" sz="1400" dirty="0" err="1">
                  <a:solidFill>
                    <a:schemeClr val="accent3"/>
                  </a:solidFill>
                  <a:latin typeface="Dagny OT" panose="020B0504020201020104" pitchFamily="34" charset="77"/>
                </a:rPr>
                <a:t>survient</a:t>
              </a:r>
              <a:r>
                <a:rPr lang="en-US" sz="1400" dirty="0">
                  <a:solidFill>
                    <a:schemeClr val="accent3"/>
                  </a:solidFill>
                  <a:latin typeface="Dagny OT" panose="020B0504020201020104" pitchFamily="34" charset="77"/>
                </a:rPr>
                <a:t> </a:t>
              </a:r>
              <a:r>
                <a:rPr lang="en-US" sz="1400" dirty="0" err="1">
                  <a:solidFill>
                    <a:schemeClr val="accent3"/>
                  </a:solidFill>
                  <a:latin typeface="Dagny OT" panose="020B0504020201020104" pitchFamily="34" charset="77"/>
                </a:rPr>
                <a:t>lorsque</a:t>
              </a:r>
              <a:r>
                <a:rPr lang="en-US" sz="1400" dirty="0">
                  <a:solidFill>
                    <a:schemeClr val="accent3"/>
                  </a:solidFill>
                  <a:latin typeface="Dagny OT" panose="020B0504020201020104" pitchFamily="34" charset="77"/>
                </a:rPr>
                <a:t> </a:t>
              </a:r>
              <a:r>
                <a:rPr lang="en-US" sz="1400" dirty="0" err="1">
                  <a:solidFill>
                    <a:schemeClr val="accent3"/>
                  </a:solidFill>
                  <a:latin typeface="Dagny OT" panose="020B0504020201020104" pitchFamily="34" charset="77"/>
                </a:rPr>
                <a:t>l’antécédent</a:t>
              </a:r>
              <a:r>
                <a:rPr lang="en-US" sz="1400" dirty="0">
                  <a:solidFill>
                    <a:schemeClr val="accent3"/>
                  </a:solidFill>
                  <a:latin typeface="Dagny OT" panose="020B0504020201020104" pitchFamily="34" charset="77"/>
                </a:rPr>
                <a:t> </a:t>
              </a:r>
              <a:r>
                <a:rPr lang="en-US" sz="1400" dirty="0" err="1">
                  <a:solidFill>
                    <a:schemeClr val="accent3"/>
                  </a:solidFill>
                  <a:latin typeface="Dagny OT" panose="020B0504020201020104" pitchFamily="34" charset="77"/>
                </a:rPr>
                <a:t>est</a:t>
              </a:r>
              <a:r>
                <a:rPr lang="en-US" sz="1400" dirty="0">
                  <a:solidFill>
                    <a:schemeClr val="accent3"/>
                  </a:solidFill>
                  <a:latin typeface="Dagny OT" panose="020B0504020201020104" pitchFamily="34" charset="77"/>
                </a:rPr>
                <a:t> </a:t>
              </a:r>
              <a:r>
                <a:rPr lang="en-US" sz="1400" dirty="0" err="1">
                  <a:solidFill>
                    <a:schemeClr val="accent3"/>
                  </a:solidFill>
                  <a:latin typeface="Dagny OT" panose="020B0504020201020104" pitchFamily="34" charset="77"/>
                </a:rPr>
                <a:t>observé</a:t>
              </a:r>
              <a:endParaRPr lang="en-US" sz="100" b="1" dirty="0"/>
            </a:p>
            <a:p>
              <a:pPr marL="0" indent="0" algn="ctr">
                <a:buSzPct val="100000"/>
                <a:buFont typeface="Wingdings" panose="05000000000000000000" pitchFamily="2" charset="2"/>
                <a:buNone/>
              </a:pPr>
              <a:endParaRPr lang="en-US" sz="100" b="1" dirty="0"/>
            </a:p>
          </p:txBody>
        </p:sp>
      </p:grpSp>
      <p:grpSp>
        <p:nvGrpSpPr>
          <p:cNvPr id="14" name="Group 13"/>
          <p:cNvGrpSpPr/>
          <p:nvPr/>
        </p:nvGrpSpPr>
        <p:grpSpPr>
          <a:xfrm>
            <a:off x="6096000" y="5444132"/>
            <a:ext cx="1350440" cy="423268"/>
            <a:chOff x="6040151" y="1768464"/>
            <a:chExt cx="1636072" cy="423268"/>
          </a:xfrm>
        </p:grpSpPr>
        <p:sp>
          <p:nvSpPr>
            <p:cNvPr id="15" name="Left Arrow 14"/>
            <p:cNvSpPr/>
            <p:nvPr/>
          </p:nvSpPr>
          <p:spPr>
            <a:xfrm rot="2226129">
              <a:off x="6040151" y="1768464"/>
              <a:ext cx="490788" cy="164658"/>
            </a:xfrm>
            <a:prstGeom prst="leftArrow">
              <a:avLst/>
            </a:prstGeom>
            <a:solidFill>
              <a:schemeClr val="accent1">
                <a:lumMod val="40000"/>
                <a:lumOff val="6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ntent Placeholder 2"/>
            <p:cNvSpPr txBox="1">
              <a:spLocks/>
            </p:cNvSpPr>
            <p:nvPr/>
          </p:nvSpPr>
          <p:spPr>
            <a:xfrm>
              <a:off x="6398761" y="1850792"/>
              <a:ext cx="1277462" cy="340940"/>
            </a:xfrm>
            <a:prstGeom prst="rect">
              <a:avLst/>
            </a:prstGeom>
            <a:solidFill>
              <a:schemeClr val="accent1">
                <a:lumMod val="20000"/>
                <a:lumOff val="80000"/>
              </a:schemeClr>
            </a:solidFill>
            <a:ln w="19050">
              <a:solidFill>
                <a:schemeClr val="accent2"/>
              </a:solidFill>
            </a:ln>
          </p:spPr>
          <p:txBody>
            <a:bodyPr>
              <a:noAutofit/>
            </a:bodyPr>
            <a:lstStyle>
              <a:lvl1pPr marL="230193" indent="-230193" algn="just" defTabSz="914422" rtl="0" eaLnBrk="1" latinLnBrk="0" hangingPunct="1">
                <a:lnSpc>
                  <a:spcPct val="95000"/>
                </a:lnSpc>
                <a:spcBef>
                  <a:spcPts val="1400"/>
                </a:spcBef>
                <a:spcAft>
                  <a:spcPts val="200"/>
                </a:spcAft>
                <a:buClr>
                  <a:schemeClr val="accent1"/>
                </a:buClr>
                <a:buSzPct val="80000"/>
                <a:buFont typeface="Wingdings" panose="05000000000000000000" pitchFamily="2" charset="2"/>
                <a:buChar char="q"/>
                <a:defRPr sz="1800" kern="1200" spc="10" baseline="0">
                  <a:solidFill>
                    <a:schemeClr val="tx1">
                      <a:lumMod val="65000"/>
                      <a:lumOff val="35000"/>
                    </a:schemeClr>
                  </a:solidFill>
                  <a:latin typeface="Cambria" panose="02040503050406030204" pitchFamily="18" charset="0"/>
                  <a:ea typeface="+mn-ea"/>
                  <a:cs typeface="+mn-cs"/>
                </a:defRPr>
              </a:lvl1pPr>
              <a:lvl2pPr marL="457211" indent="-182884" algn="just" defTabSz="914422" rtl="0" eaLnBrk="1" latinLnBrk="0" hangingPunct="1">
                <a:lnSpc>
                  <a:spcPct val="90000"/>
                </a:lnSpc>
                <a:spcBef>
                  <a:spcPts val="300"/>
                </a:spcBef>
                <a:spcAft>
                  <a:spcPts val="300"/>
                </a:spcAft>
                <a:buClr>
                  <a:schemeClr val="accent1"/>
                </a:buClr>
                <a:buFont typeface="Wingdings" panose="05000000000000000000" pitchFamily="2" charset="2"/>
                <a:buChar char="§"/>
                <a:defRPr sz="1800" kern="1200">
                  <a:solidFill>
                    <a:schemeClr val="tx1">
                      <a:lumMod val="65000"/>
                      <a:lumOff val="35000"/>
                    </a:schemeClr>
                  </a:solidFill>
                  <a:latin typeface="Cambria" panose="02040503050406030204" pitchFamily="18" charset="0"/>
                  <a:ea typeface="+mn-ea"/>
                  <a:cs typeface="+mn-cs"/>
                </a:defRPr>
              </a:lvl2pPr>
              <a:lvl3pPr marL="731538"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3pPr>
              <a:lvl4pPr marL="1005864"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4pPr>
              <a:lvl5pPr marL="1280190" indent="-182884" algn="l" defTabSz="914422" rtl="0" eaLnBrk="1" latinLnBrk="0" hangingPunct="1">
                <a:lnSpc>
                  <a:spcPct val="90000"/>
                </a:lnSpc>
                <a:spcBef>
                  <a:spcPts val="300"/>
                </a:spcBef>
                <a:spcAft>
                  <a:spcPts val="300"/>
                </a:spcAft>
                <a:buClr>
                  <a:schemeClr val="accent1"/>
                </a:buClr>
                <a:buFont typeface="Wingdings" panose="05000000000000000000" pitchFamily="2" charset="2"/>
                <a:buChar char="q"/>
                <a:defRPr sz="1800" kern="1200">
                  <a:solidFill>
                    <a:schemeClr val="tx1">
                      <a:lumMod val="65000"/>
                      <a:lumOff val="35000"/>
                    </a:schemeClr>
                  </a:solidFill>
                  <a:latin typeface="Cambria" panose="02040503050406030204" pitchFamily="18" charset="0"/>
                  <a:ea typeface="+mn-ea"/>
                  <a:cs typeface="+mn-cs"/>
                </a:defRPr>
              </a:lvl5pPr>
              <a:lvl6pPr marL="1600038"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1900045"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2200053"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2500060" indent="-228605" algn="l" defTabSz="914422"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pPr marL="0" indent="0" algn="ctr">
                <a:buSzPct val="100000"/>
                <a:buFont typeface="Wingdings" panose="05000000000000000000" pitchFamily="2" charset="2"/>
                <a:buNone/>
              </a:pPr>
              <a:r>
                <a:rPr lang="en-US" sz="1400" dirty="0">
                  <a:solidFill>
                    <a:schemeClr val="accent3"/>
                  </a:solidFill>
                </a:rPr>
                <a:t>… ?!?</a:t>
              </a:r>
              <a:endParaRPr lang="en-US" sz="1400" b="1" dirty="0">
                <a:solidFill>
                  <a:schemeClr val="accent3"/>
                </a:solidFill>
              </a:endParaRPr>
            </a:p>
            <a:p>
              <a:pPr marL="0" indent="0" algn="ctr">
                <a:buSzPct val="100000"/>
                <a:buFont typeface="Wingdings" panose="05000000000000000000" pitchFamily="2" charset="2"/>
                <a:buNone/>
              </a:pPr>
              <a:endParaRPr lang="en-US" sz="100" b="1" dirty="0"/>
            </a:p>
          </p:txBody>
        </p:sp>
      </p:grpSp>
    </p:spTree>
    <p:extLst>
      <p:ext uri="{BB962C8B-B14F-4D97-AF65-F5344CB8AC3E}">
        <p14:creationId xmlns:p14="http://schemas.microsoft.com/office/powerpoint/2010/main" val="1281342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EXAMPLE</a:t>
            </a:r>
            <a:endParaRPr lang="en-US" sz="2400"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lgn="just">
                  <a:lnSpc>
                    <a:spcPct val="100000"/>
                  </a:lnSpc>
                  <a:buNone/>
                </a:pPr>
                <a:r>
                  <a:rPr lang="en-US" sz="2400" dirty="0">
                    <a:latin typeface="Dagny OT" panose="020B0504020201020104" pitchFamily="34" charset="77"/>
                  </a:rPr>
                  <a:t>Ensemble de </a:t>
                </a:r>
                <a:r>
                  <a:rPr lang="en-US" sz="2400" dirty="0" err="1">
                    <a:latin typeface="Dagny OT" panose="020B0504020201020104" pitchFamily="34" charset="77"/>
                  </a:rPr>
                  <a:t>données</a:t>
                </a:r>
                <a:r>
                  <a:rPr lang="en-US" sz="2400" dirty="0">
                    <a:latin typeface="Dagny OT" panose="020B0504020201020104" pitchFamily="34" charset="77"/>
                  </a:rPr>
                  <a:t> musicales </a:t>
                </a:r>
                <a:r>
                  <a:rPr lang="en-US" sz="2400" dirty="0" err="1">
                    <a:latin typeface="Dagny OT" panose="020B0504020201020104" pitchFamily="34" charset="77"/>
                  </a:rPr>
                  <a:t>hypothétique</a:t>
                </a:r>
                <a:r>
                  <a:rPr lang="en-US" sz="2400" dirty="0">
                    <a:latin typeface="Dagny OT" panose="020B0504020201020104" pitchFamily="34" charset="77"/>
                  </a:rPr>
                  <a:t> </a:t>
                </a:r>
                <a:r>
                  <a:rPr lang="en-US" sz="2400" dirty="0" err="1">
                    <a:latin typeface="Dagny OT" panose="020B0504020201020104" pitchFamily="34" charset="77"/>
                  </a:rPr>
                  <a:t>contenant</a:t>
                </a:r>
                <a:r>
                  <a:rPr lang="en-US" sz="2400" dirty="0">
                    <a:latin typeface="Dagny OT" panose="020B0504020201020104" pitchFamily="34" charset="77"/>
                  </a:rPr>
                  <a:t> des </a:t>
                </a:r>
                <a:r>
                  <a:rPr lang="en-US" sz="2400" dirty="0" err="1">
                    <a:latin typeface="Dagny OT" panose="020B0504020201020104" pitchFamily="34" charset="77"/>
                  </a:rPr>
                  <a:t>données</a:t>
                </a:r>
                <a:r>
                  <a:rPr lang="en-US" sz="2400" dirty="0">
                    <a:latin typeface="Dagny OT" panose="020B0504020201020104" pitchFamily="34" charset="77"/>
                  </a:rPr>
                  <a:t> pour  </a:t>
                </a:r>
                <a14:m>
                  <m:oMath xmlns:m="http://schemas.openxmlformats.org/officeDocument/2006/math">
                    <m:r>
                      <a:rPr lang="en-US" sz="2400" i="1" dirty="0">
                        <a:latin typeface="Cambria Math" panose="02040503050406030204" pitchFamily="18" charset="0"/>
                      </a:rPr>
                      <m:t>𝑁</m:t>
                    </m:r>
                    <m:r>
                      <a:rPr lang="en-US" sz="2400" i="1" dirty="0">
                        <a:latin typeface="Cambria Math" panose="02040503050406030204" pitchFamily="18" charset="0"/>
                      </a:rPr>
                      <m:t> = 15,356</m:t>
                    </m:r>
                  </m:oMath>
                </a14:m>
                <a:r>
                  <a:rPr lang="en-US" sz="2400" dirty="0">
                    <a:latin typeface="Dagny OT" panose="020B0504020201020104" pitchFamily="34" charset="77"/>
                  </a:rPr>
                  <a:t> mélomanes.</a:t>
                </a:r>
              </a:p>
              <a:p>
                <a:pPr algn="just">
                  <a:lnSpc>
                    <a:spcPct val="100000"/>
                  </a:lnSpc>
                </a:pPr>
                <a:endParaRPr lang="en-US" sz="100" dirty="0">
                  <a:latin typeface="Dagny OT" panose="020B0504020201020104" pitchFamily="34" charset="77"/>
                </a:endParaRPr>
              </a:p>
              <a:p>
                <a:pPr marL="0" indent="0" algn="just">
                  <a:lnSpc>
                    <a:spcPct val="100000"/>
                  </a:lnSpc>
                  <a:buNone/>
                </a:pPr>
                <a:r>
                  <a:rPr lang="en-US" sz="2400" b="1" dirty="0" err="1">
                    <a:latin typeface="Dagny OT" panose="020B0504020201020104" pitchFamily="34" charset="77"/>
                  </a:rPr>
                  <a:t>Règle</a:t>
                </a:r>
                <a:r>
                  <a:rPr lang="en-US" sz="2400" b="1" dirty="0">
                    <a:latin typeface="Dagny OT" panose="020B0504020201020104" pitchFamily="34" charset="77"/>
                  </a:rPr>
                  <a:t> musicale </a:t>
                </a:r>
                <a:r>
                  <a:rPr lang="en-US" sz="2400" dirty="0">
                    <a:latin typeface="Dagny OT" panose="020B0504020201020104" pitchFamily="34" charset="77"/>
                  </a:rPr>
                  <a:t>(</a:t>
                </a:r>
                <a14:m>
                  <m:oMath xmlns:m="http://schemas.openxmlformats.org/officeDocument/2006/math">
                    <m:r>
                      <a:rPr lang="en-US" sz="2400" b="0" i="1" dirty="0" smtClean="0">
                        <a:latin typeface="Cambria Math" panose="02040503050406030204" pitchFamily="18" charset="0"/>
                      </a:rPr>
                      <m:t>𝑅𝑀</m:t>
                    </m:r>
                  </m:oMath>
                </a14:m>
                <a:r>
                  <a:rPr lang="en-US" sz="2400" dirty="0">
                    <a:latin typeface="Dagny OT" panose="020B0504020201020104" pitchFamily="34" charset="77"/>
                  </a:rPr>
                  <a:t>): </a:t>
                </a:r>
                <a:r>
                  <a:rPr lang="en-US" sz="2400" dirty="0" err="1">
                    <a:latin typeface="Dagny OT" panose="020B0504020201020104" pitchFamily="34" charset="77"/>
                  </a:rPr>
                  <a:t>si</a:t>
                </a:r>
                <a:r>
                  <a:rPr lang="en-US" sz="2400" dirty="0">
                    <a:latin typeface="Dagny OT" panose="020B0504020201020104" pitchFamily="34" charset="77"/>
                  </a:rPr>
                  <a:t> </a:t>
                </a:r>
                <a:r>
                  <a:rPr lang="en-US" sz="2400" dirty="0" err="1">
                    <a:latin typeface="Dagny OT" panose="020B0504020201020104" pitchFamily="34" charset="77"/>
                  </a:rPr>
                  <a:t>une</a:t>
                </a:r>
                <a:r>
                  <a:rPr lang="en-US" sz="2400" dirty="0">
                    <a:latin typeface="Dagny OT" panose="020B0504020201020104" pitchFamily="34" charset="77"/>
                  </a:rPr>
                  <a:t> </a:t>
                </a:r>
                <a:r>
                  <a:rPr lang="en-US" sz="2400" dirty="0" err="1">
                    <a:latin typeface="Dagny OT" panose="020B0504020201020104" pitchFamily="34" charset="77"/>
                  </a:rPr>
                  <a:t>personne</a:t>
                </a:r>
                <a:r>
                  <a:rPr lang="en-US" sz="2400" dirty="0">
                    <a:latin typeface="Dagny OT" panose="020B0504020201020104" pitchFamily="34" charset="77"/>
                  </a:rPr>
                  <a:t> </a:t>
                </a:r>
                <a:r>
                  <a:rPr lang="en-US" sz="2400" dirty="0" err="1">
                    <a:latin typeface="Dagny OT" panose="020B0504020201020104" pitchFamily="34" charset="77"/>
                  </a:rPr>
                  <a:t>est</a:t>
                </a:r>
                <a:r>
                  <a:rPr lang="en-US" sz="2400" dirty="0">
                    <a:latin typeface="Dagny OT" panose="020B0504020201020104" pitchFamily="34" charset="77"/>
                  </a:rPr>
                  <a:t> née </a:t>
                </a:r>
                <a:r>
                  <a:rPr lang="en-US" sz="2400" dirty="0" err="1">
                    <a:latin typeface="Dagny OT" panose="020B0504020201020104" pitchFamily="34" charset="77"/>
                  </a:rPr>
                  <a:t>avant</a:t>
                </a:r>
                <a:r>
                  <a:rPr lang="en-US" sz="2400" dirty="0">
                    <a:latin typeface="Dagny OT" panose="020B0504020201020104" pitchFamily="34" charset="77"/>
                  </a:rPr>
                  <a:t> 1976 (</a:t>
                </a:r>
                <a14:m>
                  <m:oMath xmlns:m="http://schemas.openxmlformats.org/officeDocument/2006/math">
                    <m:r>
                      <a:rPr lang="en-US" sz="2400" i="1" dirty="0" smtClean="0">
                        <a:latin typeface="Cambria Math" panose="02040503050406030204" pitchFamily="18" charset="0"/>
                      </a:rPr>
                      <m:t>𝑋</m:t>
                    </m:r>
                  </m:oMath>
                </a14:m>
                <a:r>
                  <a:rPr lang="en-US" sz="2400" dirty="0">
                    <a:latin typeface="Dagny OT" panose="020B0504020201020104" pitchFamily="34" charset="77"/>
                  </a:rPr>
                  <a:t>), </a:t>
                </a:r>
                <a:r>
                  <a:rPr lang="en-US" sz="2400" dirty="0" err="1">
                    <a:latin typeface="Dagny OT" panose="020B0504020201020104" pitchFamily="34" charset="77"/>
                  </a:rPr>
                  <a:t>elle</a:t>
                </a:r>
                <a:r>
                  <a:rPr lang="en-US" sz="2400" dirty="0">
                    <a:latin typeface="Dagny OT" panose="020B0504020201020104" pitchFamily="34" charset="77"/>
                  </a:rPr>
                  <a:t> </a:t>
                </a:r>
                <a:r>
                  <a:rPr lang="en-US" sz="2400" dirty="0" err="1">
                    <a:latin typeface="Dagny OT" panose="020B0504020201020104" pitchFamily="34" charset="77"/>
                  </a:rPr>
                  <a:t>possède</a:t>
                </a:r>
                <a:r>
                  <a:rPr lang="en-US" sz="2400" dirty="0">
                    <a:latin typeface="Dagny OT" panose="020B0504020201020104" pitchFamily="34" charset="77"/>
                  </a:rPr>
                  <a:t> </a:t>
                </a:r>
                <a:r>
                  <a:rPr lang="en-US" sz="2400" dirty="0" err="1">
                    <a:latin typeface="Dagny OT" panose="020B0504020201020104" pitchFamily="34" charset="77"/>
                  </a:rPr>
                  <a:t>alors</a:t>
                </a:r>
                <a:r>
                  <a:rPr lang="en-US" sz="2400" dirty="0">
                    <a:latin typeface="Dagny OT" panose="020B0504020201020104" pitchFamily="34" charset="77"/>
                  </a:rPr>
                  <a:t> </a:t>
                </a:r>
                <a:r>
                  <a:rPr lang="en-US" sz="2400" dirty="0" err="1">
                    <a:latin typeface="Dagny OT" panose="020B0504020201020104" pitchFamily="34" charset="77"/>
                  </a:rPr>
                  <a:t>une</a:t>
                </a:r>
                <a:r>
                  <a:rPr lang="en-US" sz="2400" dirty="0">
                    <a:latin typeface="Dagny OT" panose="020B0504020201020104" pitchFamily="34" charset="77"/>
                  </a:rPr>
                  <a:t> </a:t>
                </a:r>
                <a:r>
                  <a:rPr lang="en-US" sz="2400" dirty="0" err="1">
                    <a:latin typeface="Dagny OT" panose="020B0504020201020104" pitchFamily="34" charset="77"/>
                  </a:rPr>
                  <a:t>copie</a:t>
                </a:r>
                <a:r>
                  <a:rPr lang="en-US" sz="2400" dirty="0">
                    <a:latin typeface="Dagny OT" panose="020B0504020201020104" pitchFamily="34" charset="77"/>
                  </a:rPr>
                  <a:t> </a:t>
                </a:r>
                <a:r>
                  <a:rPr lang="en-US" sz="2400" dirty="0" err="1">
                    <a:latin typeface="Dagny OT" panose="020B0504020201020104" pitchFamily="34" charset="77"/>
                  </a:rPr>
                  <a:t>d’au</a:t>
                </a:r>
                <a:r>
                  <a:rPr lang="en-US" sz="2400" dirty="0">
                    <a:latin typeface="Dagny OT" panose="020B0504020201020104" pitchFamily="34" charset="77"/>
                  </a:rPr>
                  <a:t> </a:t>
                </a:r>
                <a:r>
                  <a:rPr lang="en-US" sz="2400" dirty="0" err="1">
                    <a:latin typeface="Dagny OT" panose="020B0504020201020104" pitchFamily="34" charset="77"/>
                  </a:rPr>
                  <a:t>moins</a:t>
                </a:r>
                <a:r>
                  <a:rPr lang="en-US" sz="2400" dirty="0">
                    <a:latin typeface="Dagny OT" panose="020B0504020201020104" pitchFamily="34" charset="77"/>
                  </a:rPr>
                  <a:t> </a:t>
                </a:r>
                <a:r>
                  <a:rPr lang="en-CA" sz="2400" dirty="0">
                    <a:latin typeface="Dagny OT" panose="020B0504020201020104" pitchFamily="34" charset="77"/>
                  </a:rPr>
                  <a:t>un album des Beatles</a:t>
                </a:r>
                <a:r>
                  <a:rPr lang="en-US" sz="2400" dirty="0">
                    <a:latin typeface="Dagny OT" panose="020B0504020201020104" pitchFamily="34" charset="77"/>
                  </a:rPr>
                  <a:t> (</a:t>
                </a:r>
                <a14:m>
                  <m:oMath xmlns:m="http://schemas.openxmlformats.org/officeDocument/2006/math">
                    <m:r>
                      <a:rPr lang="en-US" sz="2400" i="1" dirty="0" smtClean="0">
                        <a:latin typeface="Cambria Math" panose="02040503050406030204" pitchFamily="18" charset="0"/>
                      </a:rPr>
                      <m:t>𝑌</m:t>
                    </m:r>
                  </m:oMath>
                </a14:m>
                <a:r>
                  <a:rPr lang="en-US" sz="2400" dirty="0">
                    <a:latin typeface="Dagny OT" panose="020B0504020201020104" pitchFamily="34" charset="77"/>
                  </a:rPr>
                  <a:t>). </a:t>
                </a:r>
              </a:p>
              <a:p>
                <a:pPr algn="just">
                  <a:lnSpc>
                    <a:spcPct val="100000"/>
                  </a:lnSpc>
                </a:pPr>
                <a:endParaRPr lang="en-US" sz="100" dirty="0">
                  <a:latin typeface="Dagny OT" panose="020B0504020201020104" pitchFamily="34" charset="77"/>
                </a:endParaRPr>
              </a:p>
              <a:p>
                <a:pPr marL="0" indent="0" algn="just">
                  <a:lnSpc>
                    <a:spcPct val="100000"/>
                  </a:lnSpc>
                  <a:buNone/>
                </a:pPr>
                <a:r>
                  <a:rPr lang="en-US" sz="2400" dirty="0" err="1">
                    <a:latin typeface="Dagny OT" panose="020B0504020201020104" pitchFamily="34" charset="77"/>
                  </a:rPr>
                  <a:t>Supposons</a:t>
                </a:r>
                <a:r>
                  <a:rPr lang="en-US" sz="2400" dirty="0">
                    <a:latin typeface="Dagny OT" panose="020B0504020201020104" pitchFamily="34" charset="77"/>
                  </a:rPr>
                  <a:t> que</a:t>
                </a:r>
              </a:p>
              <a:p>
                <a:pPr lvl="1" algn="just">
                  <a:lnSpc>
                    <a:spcPct val="100000"/>
                  </a:lnSpc>
                  <a:buFont typeface="Wingdings" pitchFamily="2" charset="2"/>
                  <a:buChar char="§"/>
                </a:pPr>
                <a14:m>
                  <m:oMath xmlns:m="http://schemas.openxmlformats.org/officeDocument/2006/math">
                    <m:r>
                      <m:rPr>
                        <m:nor/>
                      </m:rPr>
                      <a:rPr lang="en-US" i="0" dirty="0" smtClean="0">
                        <a:latin typeface="Dagny OT" panose="020B0504020201020104" pitchFamily="34" charset="77"/>
                        <a:ea typeface="Cambria Math" panose="02040503050406030204" pitchFamily="18" charset="0"/>
                      </a:rPr>
                      <m:t>Freq</m:t>
                    </m:r>
                    <m:r>
                      <a:rPr lang="en-US" i="1" dirty="0" smtClean="0">
                        <a:latin typeface="Cambria Math" panose="02040503050406030204" pitchFamily="18" charset="0"/>
                        <a:ea typeface="Cambria Math" panose="02040503050406030204" pitchFamily="18" charset="0"/>
                      </a:rPr>
                      <m:t>(</m:t>
                    </m:r>
                    <m:r>
                      <a:rPr lang="en-US" i="1" dirty="0" smtClean="0">
                        <a:latin typeface="Cambria Math" panose="02040503050406030204" pitchFamily="18" charset="0"/>
                        <a:ea typeface="Cambria Math" panose="02040503050406030204" pitchFamily="18" charset="0"/>
                      </a:rPr>
                      <m:t>𝑋</m:t>
                    </m:r>
                    <m:r>
                      <a:rPr lang="en-US" i="1" dirty="0">
                        <a:latin typeface="Cambria Math" panose="02040503050406030204" pitchFamily="18" charset="0"/>
                        <a:ea typeface="Cambria Math" panose="02040503050406030204" pitchFamily="18" charset="0"/>
                      </a:rPr>
                      <m:t>)=3888 </m:t>
                    </m:r>
                  </m:oMath>
                </a14:m>
                <a:r>
                  <a:rPr lang="en-US" i="0" dirty="0" err="1">
                    <a:latin typeface="Dagny OT" panose="020B0504020201020104" pitchFamily="34" charset="77"/>
                  </a:rPr>
                  <a:t>personnes</a:t>
                </a:r>
                <a:r>
                  <a:rPr lang="en-US" i="0" dirty="0">
                    <a:latin typeface="Dagny OT" panose="020B0504020201020104" pitchFamily="34" charset="77"/>
                  </a:rPr>
                  <a:t> </a:t>
                </a:r>
                <a:r>
                  <a:rPr lang="en-US" i="0" dirty="0" err="1">
                    <a:latin typeface="Dagny OT" panose="020B0504020201020104" pitchFamily="34" charset="77"/>
                  </a:rPr>
                  <a:t>sont</a:t>
                </a:r>
                <a:r>
                  <a:rPr lang="en-US" i="0" dirty="0">
                    <a:latin typeface="Dagny OT" panose="020B0504020201020104" pitchFamily="34" charset="77"/>
                  </a:rPr>
                  <a:t> </a:t>
                </a:r>
                <a:r>
                  <a:rPr lang="en-US" i="0" dirty="0" err="1">
                    <a:latin typeface="Dagny OT" panose="020B0504020201020104" pitchFamily="34" charset="77"/>
                  </a:rPr>
                  <a:t>nées</a:t>
                </a:r>
                <a:r>
                  <a:rPr lang="en-US" i="0" dirty="0">
                    <a:latin typeface="Dagny OT" panose="020B0504020201020104" pitchFamily="34" charset="77"/>
                  </a:rPr>
                  <a:t> </a:t>
                </a:r>
                <a:r>
                  <a:rPr lang="en-US" i="0" dirty="0" err="1">
                    <a:latin typeface="Dagny OT" panose="020B0504020201020104" pitchFamily="34" charset="77"/>
                  </a:rPr>
                  <a:t>avant</a:t>
                </a:r>
                <a:r>
                  <a:rPr lang="en-US" i="0" dirty="0">
                    <a:latin typeface="Dagny OT" panose="020B0504020201020104" pitchFamily="34" charset="77"/>
                  </a:rPr>
                  <a:t> 1976</a:t>
                </a:r>
              </a:p>
              <a:p>
                <a:pPr lvl="1" algn="just">
                  <a:lnSpc>
                    <a:spcPct val="100000"/>
                  </a:lnSpc>
                  <a:buFont typeface="Wingdings" pitchFamily="2" charset="2"/>
                  <a:buChar char="§"/>
                </a:pPr>
                <a14:m>
                  <m:oMath xmlns:m="http://schemas.openxmlformats.org/officeDocument/2006/math">
                    <m:r>
                      <m:rPr>
                        <m:nor/>
                      </m:rPr>
                      <a:rPr lang="en-US" i="0" dirty="0" smtClean="0">
                        <a:latin typeface="Dagny OT" panose="020B0504020201020104" pitchFamily="34" charset="77"/>
                        <a:ea typeface="Cambria Math" panose="02040503050406030204" pitchFamily="18" charset="0"/>
                      </a:rPr>
                      <m:t>Freq</m:t>
                    </m:r>
                    <m:r>
                      <a:rPr lang="en-US" i="0" dirty="0" smtClean="0">
                        <a:latin typeface="Cambria Math" panose="02040503050406030204" pitchFamily="18" charset="0"/>
                        <a:ea typeface="Cambria Math" panose="02040503050406030204" pitchFamily="18" charset="0"/>
                      </a:rPr>
                      <m:t>(</m:t>
                    </m:r>
                    <m:r>
                      <a:rPr lang="en-US" i="1" dirty="0" smtClean="0">
                        <a:latin typeface="Cambria Math" panose="02040503050406030204" pitchFamily="18" charset="0"/>
                        <a:ea typeface="Cambria Math" panose="02040503050406030204" pitchFamily="18" charset="0"/>
                      </a:rPr>
                      <m:t>𝑌</m:t>
                    </m:r>
                    <m:r>
                      <a:rPr lang="en-US" i="0" dirty="0">
                        <a:latin typeface="Cambria Math" panose="02040503050406030204" pitchFamily="18" charset="0"/>
                        <a:ea typeface="Cambria Math" panose="02040503050406030204" pitchFamily="18" charset="0"/>
                      </a:rPr>
                      <m:t>)=9092</m:t>
                    </m:r>
                  </m:oMath>
                </a14:m>
                <a:r>
                  <a:rPr lang="en-US" i="0" dirty="0">
                    <a:latin typeface="Dagny OT" panose="020B0504020201020104" pitchFamily="34" charset="77"/>
                    <a:ea typeface="Cambria Math" panose="02040503050406030204" pitchFamily="18" charset="0"/>
                  </a:rPr>
                  <a:t> </a:t>
                </a:r>
                <a:r>
                  <a:rPr lang="en-US" i="0" dirty="0" err="1">
                    <a:latin typeface="Dagny OT" panose="020B0504020201020104" pitchFamily="34" charset="77"/>
                  </a:rPr>
                  <a:t>personnes</a:t>
                </a:r>
                <a:r>
                  <a:rPr lang="en-US" i="0" dirty="0">
                    <a:latin typeface="Dagny OT" panose="020B0504020201020104" pitchFamily="34" charset="77"/>
                  </a:rPr>
                  <a:t> </a:t>
                </a:r>
                <a:r>
                  <a:rPr lang="en-US" i="0" dirty="0" err="1">
                    <a:latin typeface="Dagny OT" panose="020B0504020201020104" pitchFamily="34" charset="77"/>
                  </a:rPr>
                  <a:t>possède</a:t>
                </a:r>
                <a:r>
                  <a:rPr lang="en-US" i="0" dirty="0">
                    <a:latin typeface="Dagny OT" panose="020B0504020201020104" pitchFamily="34" charset="77"/>
                  </a:rPr>
                  <a:t> </a:t>
                </a:r>
                <a:r>
                  <a:rPr lang="en-US" i="0" dirty="0" err="1">
                    <a:latin typeface="Dagny OT" panose="020B0504020201020104" pitchFamily="34" charset="77"/>
                  </a:rPr>
                  <a:t>une</a:t>
                </a:r>
                <a:r>
                  <a:rPr lang="en-US" i="0" dirty="0">
                    <a:latin typeface="Dagny OT" panose="020B0504020201020104" pitchFamily="34" charset="77"/>
                  </a:rPr>
                  <a:t> </a:t>
                </a:r>
                <a:r>
                  <a:rPr lang="en-US" i="0" dirty="0" err="1">
                    <a:latin typeface="Dagny OT" panose="020B0504020201020104" pitchFamily="34" charset="77"/>
                  </a:rPr>
                  <a:t>copie</a:t>
                </a:r>
                <a:r>
                  <a:rPr lang="en-US" i="0" dirty="0">
                    <a:latin typeface="Dagny OT" panose="020B0504020201020104" pitchFamily="34" charset="77"/>
                  </a:rPr>
                  <a:t> </a:t>
                </a:r>
                <a:r>
                  <a:rPr lang="en-US" i="0" dirty="0" err="1">
                    <a:latin typeface="Dagny OT" panose="020B0504020201020104" pitchFamily="34" charset="77"/>
                  </a:rPr>
                  <a:t>d’au</a:t>
                </a:r>
                <a:r>
                  <a:rPr lang="en-US" i="0" dirty="0">
                    <a:latin typeface="Dagny OT" panose="020B0504020201020104" pitchFamily="34" charset="77"/>
                  </a:rPr>
                  <a:t> </a:t>
                </a:r>
                <a:r>
                  <a:rPr lang="en-US" i="0" dirty="0" err="1">
                    <a:latin typeface="Dagny OT" panose="020B0504020201020104" pitchFamily="34" charset="77"/>
                  </a:rPr>
                  <a:t>moins</a:t>
                </a:r>
                <a:r>
                  <a:rPr lang="en-US" i="0" dirty="0">
                    <a:latin typeface="Dagny OT" panose="020B0504020201020104" pitchFamily="34" charset="77"/>
                  </a:rPr>
                  <a:t> un album des Beatles</a:t>
                </a:r>
              </a:p>
              <a:p>
                <a:pPr lvl="1" algn="just">
                  <a:lnSpc>
                    <a:spcPct val="100000"/>
                  </a:lnSpc>
                  <a:buFont typeface="Wingdings" pitchFamily="2" charset="2"/>
                  <a:buChar char="§"/>
                </a:pPr>
                <a14:m>
                  <m:oMath xmlns:m="http://schemas.openxmlformats.org/officeDocument/2006/math">
                    <m:r>
                      <m:rPr>
                        <m:nor/>
                      </m:rPr>
                      <a:rPr lang="en-US" i="0" dirty="0">
                        <a:latin typeface="Dagny OT" panose="020B0504020201020104" pitchFamily="34" charset="77"/>
                        <a:ea typeface="Cambria Math" panose="02040503050406030204" pitchFamily="18" charset="0"/>
                      </a:rPr>
                      <m:t>Freq</m:t>
                    </m:r>
                    <m:r>
                      <a:rPr lang="en-US" i="0" dirty="0">
                        <a:latin typeface="Cambria Math" panose="02040503050406030204" pitchFamily="18" charset="0"/>
                        <a:ea typeface="Cambria Math" panose="02040503050406030204" pitchFamily="18" charset="0"/>
                      </a:rPr>
                      <m:t>(</m:t>
                    </m:r>
                    <m:r>
                      <a:rPr lang="en-US" b="0" i="1" dirty="0" smtClean="0">
                        <a:latin typeface="Cambria Math" panose="02040503050406030204" pitchFamily="18" charset="0"/>
                        <a:ea typeface="Cambria Math" panose="02040503050406030204" pitchFamily="18" charset="0"/>
                      </a:rPr>
                      <m:t>𝑋</m:t>
                    </m:r>
                    <m:r>
                      <a:rPr lang="en-US" b="0" i="1" dirty="0" smtClean="0">
                        <a:latin typeface="Cambria Math" panose="02040503050406030204" pitchFamily="18" charset="0"/>
                        <a:ea typeface="Cambria Math" panose="02040503050406030204" pitchFamily="18" charset="0"/>
                      </a:rPr>
                      <m:t>∩</m:t>
                    </m:r>
                    <m:r>
                      <a:rPr lang="en-US" i="1" dirty="0">
                        <a:latin typeface="Cambria Math" panose="02040503050406030204" pitchFamily="18" charset="0"/>
                        <a:ea typeface="Cambria Math" panose="02040503050406030204" pitchFamily="18" charset="0"/>
                      </a:rPr>
                      <m:t>𝑌</m:t>
                    </m:r>
                    <m:r>
                      <a:rPr lang="en-US" i="0" dirty="0">
                        <a:latin typeface="Cambria Math" panose="02040503050406030204" pitchFamily="18" charset="0"/>
                        <a:ea typeface="Cambria Math" panose="02040503050406030204" pitchFamily="18" charset="0"/>
                      </a:rPr>
                      <m:t>)=2720</m:t>
                    </m:r>
                  </m:oMath>
                </a14:m>
                <a:r>
                  <a:rPr lang="en-US" i="0" dirty="0">
                    <a:latin typeface="Dagny OT" panose="020B0504020201020104" pitchFamily="34" charset="77"/>
                    <a:ea typeface="Cambria Math" panose="02040503050406030204" pitchFamily="18" charset="0"/>
                  </a:rPr>
                  <a:t> </a:t>
                </a:r>
                <a:r>
                  <a:rPr lang="en-US" i="0" dirty="0">
                    <a:latin typeface="Dagny OT" panose="020B0504020201020104" pitchFamily="34" charset="77"/>
                  </a:rPr>
                  <a:t>personnes sont nées avant 1976 et </a:t>
                </a:r>
                <a:r>
                  <a:rPr lang="en-US" i="0" dirty="0" err="1">
                    <a:latin typeface="Dagny OT" panose="020B0504020201020104" pitchFamily="34" charset="77"/>
                  </a:rPr>
                  <a:t>possède</a:t>
                </a:r>
                <a:r>
                  <a:rPr lang="en-US" i="0" dirty="0">
                    <a:latin typeface="Dagny OT" panose="020B0504020201020104" pitchFamily="34" charset="77"/>
                  </a:rPr>
                  <a:t> </a:t>
                </a:r>
                <a:r>
                  <a:rPr lang="en-US" i="0" dirty="0" err="1">
                    <a:latin typeface="Dagny OT" panose="020B0504020201020104" pitchFamily="34" charset="77"/>
                  </a:rPr>
                  <a:t>une</a:t>
                </a:r>
                <a:r>
                  <a:rPr lang="en-US" i="0" dirty="0">
                    <a:latin typeface="Dagny OT" panose="020B0504020201020104" pitchFamily="34" charset="77"/>
                  </a:rPr>
                  <a:t> </a:t>
                </a:r>
                <a:r>
                  <a:rPr lang="en-US" i="0" dirty="0" err="1">
                    <a:latin typeface="Dagny OT" panose="020B0504020201020104" pitchFamily="34" charset="77"/>
                  </a:rPr>
                  <a:t>copie</a:t>
                </a:r>
                <a:r>
                  <a:rPr lang="en-US" i="0" dirty="0">
                    <a:latin typeface="Dagny OT" panose="020B0504020201020104" pitchFamily="34" charset="77"/>
                  </a:rPr>
                  <a:t> </a:t>
                </a:r>
                <a:r>
                  <a:rPr lang="en-US" i="0" dirty="0" err="1">
                    <a:latin typeface="Dagny OT" panose="020B0504020201020104" pitchFamily="34" charset="77"/>
                  </a:rPr>
                  <a:t>d’au</a:t>
                </a:r>
                <a:r>
                  <a:rPr lang="en-US" i="0" dirty="0">
                    <a:latin typeface="Dagny OT" panose="020B0504020201020104" pitchFamily="34" charset="77"/>
                  </a:rPr>
                  <a:t> </a:t>
                </a:r>
                <a:r>
                  <a:rPr lang="en-US" i="0" dirty="0" err="1">
                    <a:latin typeface="Dagny OT" panose="020B0504020201020104" pitchFamily="34" charset="77"/>
                  </a:rPr>
                  <a:t>moins</a:t>
                </a:r>
                <a:r>
                  <a:rPr lang="en-US" i="0" dirty="0">
                    <a:latin typeface="Dagny OT" panose="020B0504020201020104" pitchFamily="34" charset="77"/>
                  </a:rPr>
                  <a:t> un album des Beatles</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1057" t="-1413" r="-925" b="-15901"/>
                </a:stretch>
              </a:blipFill>
            </p:spPr>
            <p:txBody>
              <a:bodyPr/>
              <a:lstStyle/>
              <a:p>
                <a:r>
                  <a:rPr lang="en-US">
                    <a:noFill/>
                  </a:rPr>
                  <a:t> </a:t>
                </a:r>
              </a:p>
            </p:txBody>
          </p:sp>
        </mc:Fallback>
      </mc:AlternateContent>
    </p:spTree>
    <p:extLst>
      <p:ext uri="{BB962C8B-B14F-4D97-AF65-F5344CB8AC3E}">
        <p14:creationId xmlns:p14="http://schemas.microsoft.com/office/powerpoint/2010/main" val="110658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fade">
                                      <p:cBhvr>
                                        <p:cTn id="15" dur="500"/>
                                        <p:tgtEl>
                                          <p:spTgt spid="3">
                                            <p:txEl>
                                              <p:pRg st="5" end="5"/>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6" end="6"/>
                                            </p:txEl>
                                          </p:spTgt>
                                        </p:tgtEl>
                                        <p:attrNameLst>
                                          <p:attrName>style.visibility</p:attrName>
                                        </p:attrNameLst>
                                      </p:cBhvr>
                                      <p:to>
                                        <p:strVal val="visible"/>
                                      </p:to>
                                    </p:set>
                                    <p:animEffect transition="in" filter="fade">
                                      <p:cBhvr>
                                        <p:cTn id="20" dur="500"/>
                                        <p:tgtEl>
                                          <p:spTgt spid="3">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animEffect transition="in" filter="fade">
                                      <p:cBhvr>
                                        <p:cTn id="2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B04E6F14-223A-C54D-92B9-8F4EE469C18C}"/>
              </a:ext>
            </a:extLst>
          </p:cNvPr>
          <p:cNvSpPr>
            <a:spLocks noGrp="1"/>
          </p:cNvSpPr>
          <p:nvPr>
            <p:ph type="title"/>
          </p:nvPr>
        </p:nvSpPr>
        <p:spPr/>
        <p:txBody>
          <a:bodyPr/>
          <a:lstStyle/>
          <a:p>
            <a:pPr eaLnBrk="1" hangingPunct="1"/>
            <a:r>
              <a:rPr lang="en-US" altLang="en-US" b="1"/>
              <a:t>EXEMPLE</a:t>
            </a:r>
            <a:endParaRPr lang="en-US" altLang="en-US" sz="2400" b="1"/>
          </a:p>
        </p:txBody>
      </p:sp>
      <mc:AlternateContent xmlns:mc="http://schemas.openxmlformats.org/markup-compatibility/2006" xmlns:a14="http://schemas.microsoft.com/office/drawing/2010/main">
        <mc:Choice Requires="a14">
          <p:sp>
            <p:nvSpPr>
              <p:cNvPr id="6" name="Content Placeholder 2">
                <a:extLst>
                  <a:ext uri="{FF2B5EF4-FFF2-40B4-BE49-F238E27FC236}">
                    <a16:creationId xmlns:a16="http://schemas.microsoft.com/office/drawing/2014/main" id="{9132C985-6C88-2943-B899-CEA0D27B6AA3}"/>
                  </a:ext>
                </a:extLst>
              </p:cNvPr>
              <p:cNvSpPr>
                <a:spLocks noGrp="1" noRot="1" noMove="1" noResize="1" noEditPoints="1" noAdjustHandles="1" noChangeArrowheads="1" noChangeShapeType="1" noTextEdit="1"/>
              </p:cNvSpPr>
              <p:nvPr>
                <p:ph idx="1"/>
                <p:custDataLst>
                  <p:tags r:id="rId1"/>
                </p:custDataLst>
              </p:nvPr>
            </p:nvSpPr>
            <p:spPr>
              <a:solidFill>
                <a:schemeClr val="bg2"/>
              </a:solidFill>
            </p:spPr>
            <p:txBody>
              <a:bodyPr/>
              <a:lstStyle/>
              <a:p>
                <a:pPr marL="0" indent="0" algn="just">
                  <a:lnSpc>
                    <a:spcPct val="100000"/>
                  </a:lnSpc>
                  <a:buNone/>
                </a:pPr>
                <a:r>
                  <a:rPr lang="en-US" sz="2400" dirty="0">
                    <a:latin typeface="Dagny OT" panose="020B0504020201020104" pitchFamily="34" charset="77"/>
                  </a:rPr>
                  <a:t>Les 4 </a:t>
                </a:r>
                <a:r>
                  <a:rPr lang="en-US" sz="2400" dirty="0" err="1">
                    <a:latin typeface="Dagny OT" panose="020B0504020201020104" pitchFamily="34" charset="77"/>
                  </a:rPr>
                  <a:t>mesures</a:t>
                </a:r>
                <a:r>
                  <a:rPr lang="en-US" sz="2400" dirty="0">
                    <a:latin typeface="Dagny OT" panose="020B0504020201020104" pitchFamily="34" charset="77"/>
                  </a:rPr>
                  <a:t> </a:t>
                </a:r>
                <a:r>
                  <a:rPr lang="en-US" sz="2400" dirty="0" err="1">
                    <a:latin typeface="Dagny OT" panose="020B0504020201020104" pitchFamily="34" charset="77"/>
                  </a:rPr>
                  <a:t>sont</a:t>
                </a:r>
                <a:r>
                  <a:rPr lang="en-US" sz="2400" dirty="0">
                    <a:latin typeface="Dagny OT" panose="020B0504020201020104" pitchFamily="34" charset="77"/>
                  </a:rPr>
                  <a:t>: </a:t>
                </a:r>
              </a:p>
              <a:p>
                <a:pPr lvl="1" algn="just">
                  <a:lnSpc>
                    <a:spcPct val="100000"/>
                  </a:lnSpc>
                  <a:buFont typeface="Wingdings" pitchFamily="2" charset="2"/>
                  <a:buChar char="§"/>
                </a:pPr>
                <a14:m>
                  <m:oMath xmlns:m="http://schemas.openxmlformats.org/officeDocument/2006/math">
                    <m:r>
                      <m:rPr>
                        <m:nor/>
                      </m:rPr>
                      <a:rPr lang="en-US" i="0" dirty="0" smtClean="0">
                        <a:latin typeface="Cambria" panose="02040503050406030204" pitchFamily="18" charset="0"/>
                        <a:ea typeface="Cambria Math" panose="02040503050406030204" pitchFamily="18" charset="0"/>
                      </a:rPr>
                      <m:t>Support</m:t>
                    </m:r>
                    <m:d>
                      <m:dPr>
                        <m:ctrlPr>
                          <a:rPr lang="en-US" i="1" dirty="0">
                            <a:latin typeface="Cambria Math" panose="02040503050406030204" pitchFamily="18" charset="0"/>
                            <a:ea typeface="Cambria Math" panose="02040503050406030204" pitchFamily="18" charset="0"/>
                          </a:rPr>
                        </m:ctrlPr>
                      </m:dPr>
                      <m:e>
                        <m:r>
                          <a:rPr lang="en-US" dirty="0">
                            <a:latin typeface="Cambria Math" panose="02040503050406030204" pitchFamily="18" charset="0"/>
                          </a:rPr>
                          <m:t>𝑅𝑀</m:t>
                        </m:r>
                      </m:e>
                    </m:d>
                    <m:r>
                      <a:rPr lang="en-US" dirty="0">
                        <a:latin typeface="Cambria Math" panose="02040503050406030204" pitchFamily="18" charset="0"/>
                        <a:ea typeface="Cambria Math" panose="02040503050406030204" pitchFamily="18" charset="0"/>
                      </a:rPr>
                      <m:t>=</m:t>
                    </m:r>
                    <m:f>
                      <m:fPr>
                        <m:ctrlPr>
                          <a:rPr lang="en-US" i="1" dirty="0">
                            <a:latin typeface="Cambria Math" panose="02040503050406030204" pitchFamily="18" charset="0"/>
                            <a:ea typeface="Cambria Math" panose="02040503050406030204" pitchFamily="18" charset="0"/>
                          </a:rPr>
                        </m:ctrlPr>
                      </m:fPr>
                      <m:num>
                        <m:r>
                          <a:rPr lang="en-US" dirty="0">
                            <a:latin typeface="Cambria Math" panose="02040503050406030204" pitchFamily="18" charset="0"/>
                            <a:ea typeface="Cambria Math" panose="02040503050406030204" pitchFamily="18" charset="0"/>
                          </a:rPr>
                          <m:t>2720</m:t>
                        </m:r>
                      </m:num>
                      <m:den>
                        <m:r>
                          <a:rPr lang="en-US" dirty="0">
                            <a:latin typeface="Cambria Math" panose="02040503050406030204" pitchFamily="18" charset="0"/>
                            <a:ea typeface="Cambria Math" panose="02040503050406030204" pitchFamily="18" charset="0"/>
                          </a:rPr>
                          <m:t>15,356</m:t>
                        </m:r>
                      </m:den>
                    </m:f>
                    <m:r>
                      <a:rPr lang="en-US" dirty="0">
                        <a:latin typeface="Cambria Math" panose="02040503050406030204" pitchFamily="18" charset="0"/>
                        <a:ea typeface="Cambria Math" panose="02040503050406030204" pitchFamily="18" charset="0"/>
                      </a:rPr>
                      <m:t>≈ 18%</m:t>
                    </m:r>
                    <m:r>
                      <a:rPr lang="en-US" b="0" i="0" dirty="0" smtClean="0">
                        <a:latin typeface="Cambria Math" panose="02040503050406030204" pitchFamily="18" charset="0"/>
                        <a:ea typeface="Cambria Math" panose="02040503050406030204" pitchFamily="18" charset="0"/>
                      </a:rPr>
                      <m:t> </m:t>
                    </m:r>
                  </m:oMath>
                </a14:m>
                <a:r>
                  <a:rPr lang="en-US" dirty="0">
                    <a:latin typeface="Dagny OT" panose="020B0504020201020104" pitchFamily="34" charset="77"/>
                    <a:ea typeface="Cambria Math" panose="02040503050406030204" pitchFamily="18" charset="0"/>
                  </a:rPr>
                  <a:t> </a:t>
                </a:r>
                <a:r>
                  <a:rPr lang="en-US" i="0" dirty="0">
                    <a:latin typeface="Dagny OT" panose="020B0504020201020104" pitchFamily="34" charset="77"/>
                  </a:rPr>
                  <a:t>(</a:t>
                </a:r>
                <a14:m>
                  <m:oMath xmlns:m="http://schemas.openxmlformats.org/officeDocument/2006/math">
                    <m:r>
                      <a:rPr lang="en-US" dirty="0">
                        <a:latin typeface="Cambria Math" panose="02040503050406030204" pitchFamily="18" charset="0"/>
                      </a:rPr>
                      <m:t>𝑅𝑀</m:t>
                    </m:r>
                  </m:oMath>
                </a14:m>
                <a:r>
                  <a:rPr lang="en-US" i="0" dirty="0">
                    <a:latin typeface="Dagny OT" panose="020B0504020201020104" pitchFamily="34" charset="77"/>
                  </a:rPr>
                  <a:t> se </a:t>
                </a:r>
                <a:r>
                  <a:rPr lang="en-US" i="0" dirty="0" err="1">
                    <a:latin typeface="Dagny OT" panose="020B0504020201020104" pitchFamily="34" charset="77"/>
                  </a:rPr>
                  <a:t>produit</a:t>
                </a:r>
                <a:r>
                  <a:rPr lang="en-US" i="0" dirty="0">
                    <a:latin typeface="Dagny OT" panose="020B0504020201020104" pitchFamily="34" charset="77"/>
                  </a:rPr>
                  <a:t> dans 18% des observations)</a:t>
                </a:r>
              </a:p>
              <a:p>
                <a:pPr lvl="1" algn="just">
                  <a:lnSpc>
                    <a:spcPct val="100000"/>
                  </a:lnSpc>
                  <a:buFont typeface="Wingdings" pitchFamily="2" charset="2"/>
                  <a:buChar char="§"/>
                </a:pPr>
                <a14:m>
                  <m:oMath xmlns:m="http://schemas.openxmlformats.org/officeDocument/2006/math">
                    <m:r>
                      <m:rPr>
                        <m:nor/>
                      </m:rPr>
                      <a:rPr lang="en-CA" i="0" dirty="0">
                        <a:latin typeface="Cambria Math" panose="02040503050406030204" pitchFamily="18" charset="0"/>
                        <a:ea typeface="Cambria Math" panose="02040503050406030204" pitchFamily="18" charset="0"/>
                      </a:rPr>
                      <m:t>C</m:t>
                    </m:r>
                    <m:r>
                      <m:rPr>
                        <m:nor/>
                      </m:rPr>
                      <a:rPr lang="en-CA" b="0" i="0" dirty="0" smtClean="0">
                        <a:latin typeface="Cambria Math" panose="02040503050406030204" pitchFamily="18" charset="0"/>
                        <a:ea typeface="Cambria Math" panose="02040503050406030204" pitchFamily="18" charset="0"/>
                      </a:rPr>
                      <m:t>onfiance</m:t>
                    </m:r>
                    <m:d>
                      <m:dPr>
                        <m:ctrlPr>
                          <a:rPr lang="en-US" i="1" dirty="0">
                            <a:latin typeface="Cambria Math" panose="02040503050406030204" pitchFamily="18" charset="0"/>
                            <a:ea typeface="Cambria Math" panose="02040503050406030204" pitchFamily="18" charset="0"/>
                          </a:rPr>
                        </m:ctrlPr>
                      </m:dPr>
                      <m:e>
                        <m:r>
                          <a:rPr lang="en-US" dirty="0">
                            <a:latin typeface="Cambria Math" panose="02040503050406030204" pitchFamily="18" charset="0"/>
                          </a:rPr>
                          <m:t>𝑅𝑀</m:t>
                        </m:r>
                      </m:e>
                    </m:d>
                    <m:r>
                      <a:rPr lang="en-US" dirty="0">
                        <a:latin typeface="Cambria Math" panose="02040503050406030204" pitchFamily="18" charset="0"/>
                        <a:ea typeface="Cambria Math" panose="02040503050406030204" pitchFamily="18" charset="0"/>
                      </a:rPr>
                      <m:t>=</m:t>
                    </m:r>
                    <m:f>
                      <m:fPr>
                        <m:ctrlPr>
                          <a:rPr lang="en-US" i="1" dirty="0">
                            <a:latin typeface="Cambria Math" panose="02040503050406030204" pitchFamily="18" charset="0"/>
                            <a:ea typeface="Cambria Math" panose="02040503050406030204" pitchFamily="18" charset="0"/>
                          </a:rPr>
                        </m:ctrlPr>
                      </m:fPr>
                      <m:num>
                        <m:r>
                          <a:rPr lang="en-US" dirty="0">
                            <a:latin typeface="Cambria Math" panose="02040503050406030204" pitchFamily="18" charset="0"/>
                            <a:ea typeface="Cambria Math" panose="02040503050406030204" pitchFamily="18" charset="0"/>
                          </a:rPr>
                          <m:t>2720</m:t>
                        </m:r>
                      </m:num>
                      <m:den>
                        <m:r>
                          <a:rPr lang="en-US" dirty="0">
                            <a:latin typeface="Cambria Math" panose="02040503050406030204" pitchFamily="18" charset="0"/>
                            <a:ea typeface="Cambria Math" panose="02040503050406030204" pitchFamily="18" charset="0"/>
                          </a:rPr>
                          <m:t>3888</m:t>
                        </m:r>
                      </m:den>
                    </m:f>
                    <m:r>
                      <a:rPr lang="en-US" dirty="0">
                        <a:latin typeface="Cambria Math" panose="02040503050406030204" pitchFamily="18" charset="0"/>
                        <a:ea typeface="Cambria Math" panose="02040503050406030204" pitchFamily="18" charset="0"/>
                      </a:rPr>
                      <m:t>≈70%</m:t>
                    </m:r>
                  </m:oMath>
                </a14:m>
                <a:r>
                  <a:rPr lang="en-US" dirty="0">
                    <a:latin typeface="Dagny OT" panose="020B0504020201020104" pitchFamily="34" charset="77"/>
                    <a:ea typeface="Cambria Math" panose="02040503050406030204" pitchFamily="18" charset="0"/>
                  </a:rPr>
                  <a:t> </a:t>
                </a:r>
                <a:r>
                  <a:rPr lang="en-US" i="0" dirty="0">
                    <a:latin typeface="Dagny OT" panose="020B0504020201020104" pitchFamily="34" charset="77"/>
                  </a:rPr>
                  <a:t>(</a:t>
                </a:r>
                <a14:m>
                  <m:oMath xmlns:m="http://schemas.openxmlformats.org/officeDocument/2006/math">
                    <m:r>
                      <a:rPr lang="en-US" dirty="0">
                        <a:latin typeface="Cambria Math" panose="02040503050406030204" pitchFamily="18" charset="0"/>
                      </a:rPr>
                      <m:t>𝑅𝑀</m:t>
                    </m:r>
                  </m:oMath>
                </a14:m>
                <a:r>
                  <a:rPr lang="en-US" i="0" dirty="0">
                    <a:latin typeface="Dagny OT" panose="020B0504020201020104" pitchFamily="34" charset="77"/>
                  </a:rPr>
                  <a:t> </a:t>
                </a:r>
                <a:r>
                  <a:rPr lang="en-US" i="0" dirty="0" err="1">
                    <a:latin typeface="Dagny OT" panose="020B0504020201020104" pitchFamily="34" charset="77"/>
                  </a:rPr>
                  <a:t>est</a:t>
                </a:r>
                <a:r>
                  <a:rPr lang="en-US" i="0" dirty="0">
                    <a:latin typeface="Dagny OT" panose="020B0504020201020104" pitchFamily="34" charset="77"/>
                  </a:rPr>
                  <a:t> </a:t>
                </a:r>
                <a:r>
                  <a:rPr lang="en-US" i="0" dirty="0" err="1">
                    <a:latin typeface="Dagny OT" panose="020B0504020201020104" pitchFamily="34" charset="77"/>
                  </a:rPr>
                  <a:t>valide</a:t>
                </a:r>
                <a:r>
                  <a:rPr lang="en-US" i="0" dirty="0">
                    <a:latin typeface="Dagny OT" panose="020B0504020201020104" pitchFamily="34" charset="77"/>
                  </a:rPr>
                  <a:t> pour 70% des </a:t>
                </a:r>
                <a:r>
                  <a:rPr lang="en-US" i="0" dirty="0" err="1">
                    <a:latin typeface="Dagny OT" panose="020B0504020201020104" pitchFamily="34" charset="77"/>
                  </a:rPr>
                  <a:t>pré</a:t>
                </a:r>
                <a:r>
                  <a:rPr lang="en-US" i="0" dirty="0">
                    <a:latin typeface="Dagny OT" panose="020B0504020201020104" pitchFamily="34" charset="77"/>
                  </a:rPr>
                  <a:t>- 1976)</a:t>
                </a:r>
              </a:p>
              <a:p>
                <a:pPr lvl="1" algn="just">
                  <a:lnSpc>
                    <a:spcPct val="100000"/>
                  </a:lnSpc>
                  <a:buFont typeface="Wingdings" pitchFamily="2" charset="2"/>
                  <a:buChar char="§"/>
                </a:pPr>
                <a14:m>
                  <m:oMath xmlns:m="http://schemas.openxmlformats.org/officeDocument/2006/math">
                    <m:r>
                      <m:rPr>
                        <m:nor/>
                      </m:rPr>
                      <a:rPr lang="en-CA" b="0" i="0" dirty="0" smtClean="0">
                        <a:latin typeface="Cambria" panose="02040503050406030204" pitchFamily="18" charset="0"/>
                        <a:ea typeface="Cambria Math" panose="02040503050406030204" pitchFamily="18" charset="0"/>
                      </a:rPr>
                      <m:t>Int</m:t>
                    </m:r>
                    <m:r>
                      <m:rPr>
                        <m:nor/>
                      </m:rPr>
                      <a:rPr lang="en-CA" b="0" i="0" dirty="0" smtClean="0">
                        <a:latin typeface="Cambria" panose="02040503050406030204" pitchFamily="18" charset="0"/>
                        <a:ea typeface="Cambria Math" panose="02040503050406030204" pitchFamily="18" charset="0"/>
                      </a:rPr>
                      <m:t>é</m:t>
                    </m:r>
                    <m:r>
                      <m:rPr>
                        <m:nor/>
                      </m:rPr>
                      <a:rPr lang="en-CA" b="0" i="0" dirty="0" smtClean="0">
                        <a:latin typeface="Cambria" panose="02040503050406030204" pitchFamily="18" charset="0"/>
                        <a:ea typeface="Cambria Math" panose="02040503050406030204" pitchFamily="18" charset="0"/>
                      </a:rPr>
                      <m:t>r</m:t>
                    </m:r>
                    <m:r>
                      <m:rPr>
                        <m:nor/>
                      </m:rPr>
                      <a:rPr lang="en-CA" b="0" i="0" dirty="0" smtClean="0">
                        <a:latin typeface="Cambria" panose="02040503050406030204" pitchFamily="18" charset="0"/>
                        <a:ea typeface="Cambria Math" panose="02040503050406030204" pitchFamily="18" charset="0"/>
                      </a:rPr>
                      <m:t>ê</m:t>
                    </m:r>
                    <m:r>
                      <m:rPr>
                        <m:nor/>
                      </m:rPr>
                      <a:rPr lang="en-CA" b="0" i="0" dirty="0" smtClean="0">
                        <a:latin typeface="Cambria" panose="02040503050406030204" pitchFamily="18" charset="0"/>
                        <a:ea typeface="Cambria Math" panose="02040503050406030204" pitchFamily="18" charset="0"/>
                      </a:rPr>
                      <m:t>t</m:t>
                    </m:r>
                    <m:d>
                      <m:dPr>
                        <m:ctrlPr>
                          <a:rPr lang="en-US" i="1" dirty="0">
                            <a:latin typeface="Cambria Math" panose="02040503050406030204" pitchFamily="18" charset="0"/>
                            <a:ea typeface="Cambria Math" panose="02040503050406030204" pitchFamily="18" charset="0"/>
                          </a:rPr>
                        </m:ctrlPr>
                      </m:dPr>
                      <m:e>
                        <m:r>
                          <a:rPr lang="en-US" dirty="0">
                            <a:latin typeface="Cambria Math" panose="02040503050406030204" pitchFamily="18" charset="0"/>
                          </a:rPr>
                          <m:t>𝑅𝑀</m:t>
                        </m:r>
                      </m:e>
                    </m:d>
                    <m:r>
                      <a:rPr lang="en-US" dirty="0">
                        <a:latin typeface="Cambria Math" panose="02040503050406030204" pitchFamily="18" charset="0"/>
                        <a:ea typeface="Cambria Math" panose="02040503050406030204" pitchFamily="18" charset="0"/>
                      </a:rPr>
                      <m:t>=</m:t>
                    </m:r>
                    <m:f>
                      <m:fPr>
                        <m:ctrlPr>
                          <a:rPr lang="en-US" i="1" dirty="0">
                            <a:latin typeface="Cambria Math" panose="02040503050406030204" pitchFamily="18" charset="0"/>
                            <a:ea typeface="Cambria Math" panose="02040503050406030204" pitchFamily="18" charset="0"/>
                          </a:rPr>
                        </m:ctrlPr>
                      </m:fPr>
                      <m:num>
                        <m:r>
                          <a:rPr lang="en-US" dirty="0">
                            <a:latin typeface="Cambria Math" panose="02040503050406030204" pitchFamily="18" charset="0"/>
                            <a:ea typeface="Cambria Math" panose="02040503050406030204" pitchFamily="18" charset="0"/>
                          </a:rPr>
                          <m:t>2720</m:t>
                        </m:r>
                      </m:num>
                      <m:den>
                        <m:r>
                          <a:rPr lang="en-US" dirty="0">
                            <a:latin typeface="Cambria Math" panose="02040503050406030204" pitchFamily="18" charset="0"/>
                            <a:ea typeface="Cambria Math" panose="02040503050406030204" pitchFamily="18" charset="0"/>
                          </a:rPr>
                          <m:t>3888</m:t>
                        </m:r>
                      </m:den>
                    </m:f>
                    <m:r>
                      <a:rPr lang="en-CA" dirty="0">
                        <a:latin typeface="Cambria Math" panose="02040503050406030204" pitchFamily="18" charset="0"/>
                        <a:ea typeface="Cambria Math" panose="02040503050406030204" pitchFamily="18" charset="0"/>
                      </a:rPr>
                      <m:t>−</m:t>
                    </m:r>
                    <m:f>
                      <m:fPr>
                        <m:ctrlPr>
                          <a:rPr lang="en-US" i="1" dirty="0">
                            <a:latin typeface="Cambria Math" panose="02040503050406030204" pitchFamily="18" charset="0"/>
                            <a:ea typeface="Cambria Math" panose="02040503050406030204" pitchFamily="18" charset="0"/>
                          </a:rPr>
                        </m:ctrlPr>
                      </m:fPr>
                      <m:num>
                        <m:r>
                          <a:rPr lang="en-CA" dirty="0">
                            <a:latin typeface="Cambria Math" panose="02040503050406030204" pitchFamily="18" charset="0"/>
                            <a:ea typeface="Cambria Math" panose="02040503050406030204" pitchFamily="18" charset="0"/>
                          </a:rPr>
                          <m:t>9092</m:t>
                        </m:r>
                      </m:num>
                      <m:den>
                        <m:r>
                          <a:rPr lang="en-CA" dirty="0">
                            <a:latin typeface="Cambria Math" panose="02040503050406030204" pitchFamily="18" charset="0"/>
                            <a:ea typeface="Cambria Math" panose="02040503050406030204" pitchFamily="18" charset="0"/>
                          </a:rPr>
                          <m:t>15356</m:t>
                        </m:r>
                      </m:den>
                    </m:f>
                    <m:r>
                      <a:rPr lang="en-US" dirty="0">
                        <a:latin typeface="Cambria Math" panose="02040503050406030204" pitchFamily="18" charset="0"/>
                        <a:ea typeface="Cambria Math" panose="02040503050406030204" pitchFamily="18" charset="0"/>
                      </a:rPr>
                      <m:t>≈</m:t>
                    </m:r>
                    <m:r>
                      <a:rPr lang="en-CA" dirty="0">
                        <a:latin typeface="Cambria Math" panose="02040503050406030204" pitchFamily="18" charset="0"/>
                        <a:ea typeface="Cambria Math" panose="02040503050406030204" pitchFamily="18" charset="0"/>
                      </a:rPr>
                      <m:t>0.11</m:t>
                    </m:r>
                    <m:r>
                      <a:rPr lang="en-US" dirty="0">
                        <a:latin typeface="Cambria Math" panose="02040503050406030204" pitchFamily="18" charset="0"/>
                        <a:ea typeface="Cambria Math" panose="02040503050406030204" pitchFamily="18" charset="0"/>
                      </a:rPr>
                      <m:t> </m:t>
                    </m:r>
                  </m:oMath>
                </a14:m>
                <a:r>
                  <a:rPr lang="en-US" dirty="0">
                    <a:latin typeface="Dagny OT" panose="020B0504020201020104" pitchFamily="34" charset="77"/>
                    <a:ea typeface="Cambria Math" panose="02040503050406030204" pitchFamily="18" charset="0"/>
                  </a:rPr>
                  <a:t> </a:t>
                </a:r>
                <a:r>
                  <a:rPr lang="en-US" i="0" dirty="0">
                    <a:latin typeface="Dagny OT" panose="020B0504020201020104" pitchFamily="34" charset="77"/>
                  </a:rPr>
                  <a:t>(</a:t>
                </a:r>
                <a14:m>
                  <m:oMath xmlns:m="http://schemas.openxmlformats.org/officeDocument/2006/math">
                    <m:r>
                      <a:rPr lang="en-US" dirty="0">
                        <a:latin typeface="Cambria Math" panose="02040503050406030204" pitchFamily="18" charset="0"/>
                      </a:rPr>
                      <m:t>𝑅𝑀</m:t>
                    </m:r>
                  </m:oMath>
                </a14:m>
                <a:r>
                  <a:rPr lang="en-US" i="0" dirty="0">
                    <a:latin typeface="Dagny OT" panose="020B0504020201020104" pitchFamily="34" charset="77"/>
                  </a:rPr>
                  <a:t> </a:t>
                </a:r>
                <a:r>
                  <a:rPr lang="en-US" i="0" dirty="0" err="1">
                    <a:latin typeface="Dagny OT" panose="020B0504020201020104" pitchFamily="34" charset="77"/>
                  </a:rPr>
                  <a:t>n’est</a:t>
                </a:r>
                <a:r>
                  <a:rPr lang="en-US" i="0" dirty="0">
                    <a:latin typeface="Dagny OT" panose="020B0504020201020104" pitchFamily="34" charset="77"/>
                  </a:rPr>
                  <a:t> pas </a:t>
                </a:r>
                <a:r>
                  <a:rPr lang="en-US" i="0" dirty="0" err="1">
                    <a:latin typeface="Dagny OT" panose="020B0504020201020104" pitchFamily="34" charset="77"/>
                  </a:rPr>
                  <a:t>très</a:t>
                </a:r>
                <a:r>
                  <a:rPr lang="en-US" i="0" dirty="0">
                    <a:latin typeface="Dagny OT" panose="020B0504020201020104" pitchFamily="34" charset="77"/>
                  </a:rPr>
                  <a:t> </a:t>
                </a:r>
                <a:r>
                  <a:rPr lang="en-US" i="0" dirty="0" err="1">
                    <a:latin typeface="Dagny OT" panose="020B0504020201020104" pitchFamily="34" charset="77"/>
                  </a:rPr>
                  <a:t>intéressante</a:t>
                </a:r>
                <a:r>
                  <a:rPr lang="en-US" i="0" dirty="0">
                    <a:latin typeface="Dagny OT" panose="020B0504020201020104" pitchFamily="34" charset="77"/>
                  </a:rPr>
                  <a:t>)</a:t>
                </a:r>
              </a:p>
              <a:p>
                <a:pPr lvl="1" algn="just">
                  <a:lnSpc>
                    <a:spcPct val="100000"/>
                  </a:lnSpc>
                  <a:buFont typeface="Wingdings" pitchFamily="2" charset="2"/>
                  <a:buChar char="§"/>
                </a:pPr>
                <a14:m>
                  <m:oMath xmlns:m="http://schemas.openxmlformats.org/officeDocument/2006/math">
                    <m:r>
                      <m:rPr>
                        <m:nor/>
                      </m:rPr>
                      <a:rPr lang="en-US" i="0" dirty="0">
                        <a:latin typeface="Cambria" panose="02040503050406030204" pitchFamily="18" charset="0"/>
                        <a:ea typeface="Cambria Math" panose="02040503050406030204" pitchFamily="18" charset="0"/>
                      </a:rPr>
                      <m:t>Lift</m:t>
                    </m:r>
                    <m:d>
                      <m:dPr>
                        <m:ctrlPr>
                          <a:rPr lang="en-US" i="1" dirty="0">
                            <a:latin typeface="Cambria Math" panose="02040503050406030204" pitchFamily="18" charset="0"/>
                            <a:ea typeface="Cambria Math" panose="02040503050406030204" pitchFamily="18" charset="0"/>
                          </a:rPr>
                        </m:ctrlPr>
                      </m:dPr>
                      <m:e>
                        <m:r>
                          <a:rPr lang="en-US" dirty="0">
                            <a:latin typeface="Cambria Math" panose="02040503050406030204" pitchFamily="18" charset="0"/>
                          </a:rPr>
                          <m:t>𝑅𝑀</m:t>
                        </m:r>
                      </m:e>
                    </m:d>
                    <m:r>
                      <a:rPr lang="en-US" dirty="0">
                        <a:latin typeface="Cambria Math" panose="02040503050406030204" pitchFamily="18" charset="0"/>
                        <a:ea typeface="Cambria Math" panose="02040503050406030204" pitchFamily="18" charset="0"/>
                      </a:rPr>
                      <m:t>=</m:t>
                    </m:r>
                    <m:f>
                      <m:fPr>
                        <m:ctrlPr>
                          <a:rPr lang="en-US" i="1" dirty="0">
                            <a:latin typeface="Cambria Math" panose="02040503050406030204" pitchFamily="18" charset="0"/>
                            <a:ea typeface="Cambria Math" panose="02040503050406030204" pitchFamily="18" charset="0"/>
                          </a:rPr>
                        </m:ctrlPr>
                      </m:fPr>
                      <m:num>
                        <m:sSup>
                          <m:sSupPr>
                            <m:ctrlPr>
                              <a:rPr lang="en-US" i="1" dirty="0">
                                <a:latin typeface="Cambria Math" panose="02040503050406030204" pitchFamily="18" charset="0"/>
                                <a:ea typeface="Cambria Math" panose="02040503050406030204" pitchFamily="18" charset="0"/>
                              </a:rPr>
                            </m:ctrlPr>
                          </m:sSupPr>
                          <m:e>
                            <m:r>
                              <a:rPr lang="en-US" dirty="0">
                                <a:latin typeface="Cambria Math" panose="02040503050406030204" pitchFamily="18" charset="0"/>
                                <a:ea typeface="Cambria Math" panose="02040503050406030204" pitchFamily="18" charset="0"/>
                              </a:rPr>
                              <m:t>15,356</m:t>
                            </m:r>
                          </m:e>
                          <m:sup>
                            <m:r>
                              <a:rPr lang="en-US" dirty="0">
                                <a:latin typeface="Cambria Math" panose="02040503050406030204" pitchFamily="18" charset="0"/>
                                <a:ea typeface="Cambria Math" panose="02040503050406030204" pitchFamily="18" charset="0"/>
                              </a:rPr>
                              <m:t>2</m:t>
                            </m:r>
                          </m:sup>
                        </m:sSup>
                        <m:r>
                          <a:rPr lang="en-US" dirty="0">
                            <a:latin typeface="Cambria Math" panose="02040503050406030204" pitchFamily="18" charset="0"/>
                            <a:ea typeface="Cambria Math" panose="02040503050406030204" pitchFamily="18" charset="0"/>
                          </a:rPr>
                          <m:t>⋅0.18</m:t>
                        </m:r>
                      </m:num>
                      <m:den>
                        <m:r>
                          <a:rPr lang="en-US" dirty="0">
                            <a:latin typeface="Cambria Math" panose="02040503050406030204" pitchFamily="18" charset="0"/>
                            <a:ea typeface="Cambria Math" panose="02040503050406030204" pitchFamily="18" charset="0"/>
                          </a:rPr>
                          <m:t>3888⋅9092</m:t>
                        </m:r>
                      </m:den>
                    </m:f>
                    <m:r>
                      <a:rPr lang="en-US" dirty="0">
                        <a:latin typeface="Cambria Math" panose="02040503050406030204" pitchFamily="18" charset="0"/>
                        <a:ea typeface="Cambria Math" panose="02040503050406030204" pitchFamily="18" charset="0"/>
                      </a:rPr>
                      <m:t>≈1.2</m:t>
                    </m:r>
                    <m:r>
                      <a:rPr lang="en-US" dirty="0">
                        <a:latin typeface="Cambria Math" panose="02040503050406030204" pitchFamily="18" charset="0"/>
                      </a:rPr>
                      <m:t> </m:t>
                    </m:r>
                  </m:oMath>
                </a14:m>
                <a:r>
                  <a:rPr lang="en-US" dirty="0">
                    <a:latin typeface="Dagny OT" panose="020B0504020201020104" pitchFamily="34" charset="77"/>
                  </a:rPr>
                  <a:t> </a:t>
                </a:r>
                <a:r>
                  <a:rPr lang="en-US" i="0" dirty="0">
                    <a:latin typeface="Dagny OT" panose="020B0504020201020104" pitchFamily="34" charset="77"/>
                  </a:rPr>
                  <a:t>(</a:t>
                </a:r>
                <a:r>
                  <a:rPr lang="en-US" i="0" dirty="0" err="1">
                    <a:latin typeface="Dagny OT" panose="020B0504020201020104" pitchFamily="34" charset="77"/>
                  </a:rPr>
                  <a:t>faible</a:t>
                </a:r>
                <a:r>
                  <a:rPr lang="en-US" i="0" dirty="0">
                    <a:latin typeface="Dagny OT" panose="020B0504020201020104" pitchFamily="34" charset="77"/>
                  </a:rPr>
                  <a:t> </a:t>
                </a:r>
                <a:r>
                  <a:rPr lang="en-US" i="0" dirty="0" err="1">
                    <a:latin typeface="Dagny OT" panose="020B0504020201020104" pitchFamily="34" charset="77"/>
                  </a:rPr>
                  <a:t>corrélation</a:t>
                </a:r>
                <a:r>
                  <a:rPr lang="en-US" i="0" dirty="0">
                    <a:latin typeface="Dagny OT" panose="020B0504020201020104" pitchFamily="34" charset="77"/>
                  </a:rPr>
                  <a:t> entre le fait d’être né </a:t>
                </a:r>
                <a:r>
                  <a:rPr lang="en-US" i="0" dirty="0" err="1">
                    <a:latin typeface="Dagny OT" panose="020B0504020201020104" pitchFamily="34" charset="77"/>
                  </a:rPr>
                  <a:t>avant</a:t>
                </a:r>
                <a:r>
                  <a:rPr lang="en-US" i="0" dirty="0">
                    <a:latin typeface="Dagny OT" panose="020B0504020201020104" pitchFamily="34" charset="77"/>
                  </a:rPr>
                  <a:t> 1976 et le fait de </a:t>
                </a:r>
                <a:r>
                  <a:rPr lang="en-US" i="0" dirty="0" err="1">
                    <a:latin typeface="Dagny OT" panose="020B0504020201020104" pitchFamily="34" charset="77"/>
                  </a:rPr>
                  <a:t>posséder</a:t>
                </a:r>
                <a:r>
                  <a:rPr lang="en-US" i="0" dirty="0">
                    <a:latin typeface="Dagny OT" panose="020B0504020201020104" pitchFamily="34" charset="77"/>
                  </a:rPr>
                  <a:t> </a:t>
                </a:r>
                <a:r>
                  <a:rPr lang="en-US" i="0" dirty="0" err="1">
                    <a:latin typeface="Dagny OT" panose="020B0504020201020104" pitchFamily="34" charset="77"/>
                  </a:rPr>
                  <a:t>une</a:t>
                </a:r>
                <a:r>
                  <a:rPr lang="en-US" i="0" dirty="0">
                    <a:latin typeface="Dagny OT" panose="020B0504020201020104" pitchFamily="34" charset="77"/>
                  </a:rPr>
                  <a:t> </a:t>
                </a:r>
                <a:r>
                  <a:rPr lang="en-US" i="0" dirty="0" err="1">
                    <a:latin typeface="Dagny OT" panose="020B0504020201020104" pitchFamily="34" charset="77"/>
                  </a:rPr>
                  <a:t>copie</a:t>
                </a:r>
                <a:r>
                  <a:rPr lang="en-US" i="0" dirty="0">
                    <a:latin typeface="Dagny OT" panose="020B0504020201020104" pitchFamily="34" charset="77"/>
                  </a:rPr>
                  <a:t> d’un album des Beatles)</a:t>
                </a:r>
              </a:p>
              <a:p>
                <a:pPr marL="0" indent="0" algn="just">
                  <a:lnSpc>
                    <a:spcPct val="100000"/>
                  </a:lnSpc>
                  <a:buNone/>
                </a:pPr>
                <a:endParaRPr lang="en-US" sz="500" b="1" dirty="0">
                  <a:latin typeface="Dagny OT" panose="020B0504020201020104" pitchFamily="34" charset="77"/>
                </a:endParaRPr>
              </a:p>
              <a:p>
                <a:pPr marL="0" indent="0" algn="just">
                  <a:lnSpc>
                    <a:spcPct val="100000"/>
                  </a:lnSpc>
                  <a:buNone/>
                </a:pPr>
                <a:r>
                  <a:rPr lang="en-US" sz="2400" b="1" dirty="0" err="1">
                    <a:latin typeface="Dagny OT" panose="020B0504020201020104" pitchFamily="34" charset="77"/>
                  </a:rPr>
                  <a:t>Interprétation</a:t>
                </a:r>
                <a:r>
                  <a:rPr lang="en-US" sz="2400" b="1" dirty="0">
                    <a:latin typeface="Dagny OT" panose="020B0504020201020104" pitchFamily="34" charset="77"/>
                  </a:rPr>
                  <a:t> du lift: </a:t>
                </a:r>
                <a:r>
                  <a:rPr lang="en-US" sz="2400" dirty="0">
                    <a:latin typeface="Dagny OT" panose="020B0504020201020104" pitchFamily="34" charset="77"/>
                  </a:rPr>
                  <a:t>70% de </a:t>
                </a:r>
                <a:r>
                  <a:rPr lang="en-US" sz="2400" dirty="0" err="1">
                    <a:latin typeface="Dagny OT" panose="020B0504020201020104" pitchFamily="34" charset="77"/>
                  </a:rPr>
                  <a:t>ceux</a:t>
                </a:r>
                <a:r>
                  <a:rPr lang="en-US" sz="2400" dirty="0">
                    <a:latin typeface="Dagny OT" panose="020B0504020201020104" pitchFamily="34" charset="77"/>
                  </a:rPr>
                  <a:t> </a:t>
                </a:r>
                <a:r>
                  <a:rPr lang="en-US" sz="2400" dirty="0" err="1">
                    <a:latin typeface="Dagny OT" panose="020B0504020201020104" pitchFamily="34" charset="77"/>
                  </a:rPr>
                  <a:t>nés</a:t>
                </a:r>
                <a:r>
                  <a:rPr lang="en-US" sz="2400" dirty="0">
                    <a:latin typeface="Dagny OT" panose="020B0504020201020104" pitchFamily="34" charset="77"/>
                  </a:rPr>
                  <a:t> </a:t>
                </a:r>
                <a:r>
                  <a:rPr lang="en-US" sz="2400" dirty="0" err="1">
                    <a:latin typeface="Dagny OT" panose="020B0504020201020104" pitchFamily="34" charset="77"/>
                  </a:rPr>
                  <a:t>avant</a:t>
                </a:r>
                <a:r>
                  <a:rPr lang="en-US" sz="2400" dirty="0">
                    <a:latin typeface="Dagny OT" panose="020B0504020201020104" pitchFamily="34" charset="77"/>
                  </a:rPr>
                  <a:t> 1976 </a:t>
                </a:r>
                <a:r>
                  <a:rPr lang="en-US" sz="2400" dirty="0" err="1">
                    <a:latin typeface="Dagny OT" panose="020B0504020201020104" pitchFamily="34" charset="77"/>
                  </a:rPr>
                  <a:t>possède</a:t>
                </a:r>
                <a:r>
                  <a:rPr lang="en-US" sz="2400" dirty="0">
                    <a:latin typeface="Dagny OT" panose="020B0504020201020104" pitchFamily="34" charset="77"/>
                  </a:rPr>
                  <a:t> </a:t>
                </a:r>
                <a:r>
                  <a:rPr lang="en-US" sz="2400" dirty="0" err="1">
                    <a:latin typeface="Dagny OT" panose="020B0504020201020104" pitchFamily="34" charset="77"/>
                  </a:rPr>
                  <a:t>une</a:t>
                </a:r>
                <a:r>
                  <a:rPr lang="en-US" sz="2400" dirty="0">
                    <a:latin typeface="Dagny OT" panose="020B0504020201020104" pitchFamily="34" charset="77"/>
                  </a:rPr>
                  <a:t> </a:t>
                </a:r>
                <a:r>
                  <a:rPr lang="en-US" sz="2400" dirty="0" err="1">
                    <a:latin typeface="Dagny OT" panose="020B0504020201020104" pitchFamily="34" charset="77"/>
                  </a:rPr>
                  <a:t>copie</a:t>
                </a:r>
                <a:r>
                  <a:rPr lang="en-US" sz="2400" dirty="0">
                    <a:latin typeface="Dagny OT" panose="020B0504020201020104" pitchFamily="34" charset="77"/>
                  </a:rPr>
                  <a:t>, </a:t>
                </a:r>
                <a:r>
                  <a:rPr lang="en-US" sz="2400" dirty="0" err="1">
                    <a:latin typeface="Dagny OT" panose="020B0504020201020104" pitchFamily="34" charset="77"/>
                  </a:rPr>
                  <a:t>tandis</a:t>
                </a:r>
                <a:r>
                  <a:rPr lang="en-US" sz="2400" dirty="0">
                    <a:latin typeface="Dagny OT" panose="020B0504020201020104" pitchFamily="34" charset="77"/>
                  </a:rPr>
                  <a:t> que 56% de </a:t>
                </a:r>
                <a:r>
                  <a:rPr lang="en-US" sz="2400" dirty="0" err="1">
                    <a:latin typeface="Dagny OT" panose="020B0504020201020104" pitchFamily="34" charset="77"/>
                  </a:rPr>
                  <a:t>ceux</a:t>
                </a:r>
                <a:r>
                  <a:rPr lang="en-US" sz="2400" dirty="0">
                    <a:latin typeface="Dagny OT" panose="020B0504020201020104" pitchFamily="34" charset="77"/>
                  </a:rPr>
                  <a:t> </a:t>
                </a:r>
                <a:r>
                  <a:rPr lang="en-US" sz="2400" dirty="0" err="1">
                    <a:latin typeface="Dagny OT" panose="020B0504020201020104" pitchFamily="34" charset="77"/>
                  </a:rPr>
                  <a:t>nés</a:t>
                </a:r>
                <a:r>
                  <a:rPr lang="en-US" sz="2400" dirty="0">
                    <a:latin typeface="Dagny OT" panose="020B0504020201020104" pitchFamily="34" charset="77"/>
                  </a:rPr>
                  <a:t> après 1976 </a:t>
                </a:r>
                <a:r>
                  <a:rPr lang="en-US" sz="2400" dirty="0" err="1">
                    <a:latin typeface="Dagny OT" panose="020B0504020201020104" pitchFamily="34" charset="77"/>
                  </a:rPr>
                  <a:t>possède</a:t>
                </a:r>
                <a:r>
                  <a:rPr lang="en-US" sz="2400" dirty="0">
                    <a:latin typeface="Dagny OT" panose="020B0504020201020104" pitchFamily="34" charset="77"/>
                  </a:rPr>
                  <a:t> </a:t>
                </a:r>
                <a:r>
                  <a:rPr lang="en-US" sz="2400" dirty="0" err="1">
                    <a:latin typeface="Dagny OT" panose="020B0504020201020104" pitchFamily="34" charset="77"/>
                  </a:rPr>
                  <a:t>une</a:t>
                </a:r>
                <a:r>
                  <a:rPr lang="en-US" sz="2400" dirty="0">
                    <a:latin typeface="Dagny OT" panose="020B0504020201020104" pitchFamily="34" charset="77"/>
                  </a:rPr>
                  <a:t> </a:t>
                </a:r>
                <a:r>
                  <a:rPr lang="en-US" sz="2400" dirty="0" err="1">
                    <a:latin typeface="Dagny OT" panose="020B0504020201020104" pitchFamily="34" charset="77"/>
                  </a:rPr>
                  <a:t>copie</a:t>
                </a:r>
                <a:r>
                  <a:rPr lang="en-US" sz="2400" dirty="0">
                    <a:latin typeface="Dagny OT" panose="020B0504020201020104" pitchFamily="34" charset="77"/>
                  </a:rPr>
                  <a:t>.</a:t>
                </a:r>
              </a:p>
            </p:txBody>
          </p:sp>
        </mc:Choice>
        <mc:Fallback xmlns="">
          <p:sp>
            <p:nvSpPr>
              <p:cNvPr id="6" name="Content Placeholder 2">
                <a:extLst>
                  <a:ext uri="{FF2B5EF4-FFF2-40B4-BE49-F238E27FC236}">
                    <a16:creationId xmlns:a16="http://schemas.microsoft.com/office/drawing/2014/main" id="{9132C985-6C88-2943-B899-CEA0D27B6AA3}"/>
                  </a:ext>
                </a:extLst>
              </p:cNvPr>
              <p:cNvSpPr>
                <a:spLocks noGrp="1" noRot="1" noChangeAspect="1" noMove="1" noResize="1" noEditPoints="1" noAdjustHandles="1" noChangeArrowheads="1" noChangeShapeType="1" noTextEdit="1"/>
              </p:cNvSpPr>
              <p:nvPr>
                <p:ph idx="1"/>
                <p:custDataLst>
                  <p:tags r:id="rId4"/>
                </p:custDataLst>
              </p:nvPr>
            </p:nvSpPr>
            <p:spPr>
              <a:blipFill>
                <a:blip r:embed="rId5"/>
                <a:stretch>
                  <a:fillRect l="-1057" t="-1413" r="-925" b="-16254"/>
                </a:stretch>
              </a:blipFill>
            </p:spPr>
            <p:txBody>
              <a:bodyPr/>
              <a:lstStyle/>
              <a:p>
                <a:r>
                  <a:rPr lang="en-US">
                    <a:noFill/>
                  </a:rPr>
                  <a:t> </a:t>
                </a:r>
              </a:p>
            </p:txBody>
          </p:sp>
        </mc:Fallback>
      </mc:AlternateContent>
      <p:sp>
        <p:nvSpPr>
          <p:cNvPr id="15" name="Content Placeholder 2">
            <a:extLst>
              <a:ext uri="{FF2B5EF4-FFF2-40B4-BE49-F238E27FC236}">
                <a16:creationId xmlns:a16="http://schemas.microsoft.com/office/drawing/2014/main" id="{C8DFA06F-1022-CB49-8204-D9CFB90AE8A7}"/>
              </a:ext>
            </a:extLst>
          </p:cNvPr>
          <p:cNvSpPr txBox="1">
            <a:spLocks noRot="1" noChangeAspect="1" noMove="1" noResize="1" noEditPoints="1" noAdjustHandles="1" noChangeArrowheads="1" noChangeShapeType="1" noTextEdit="1"/>
          </p:cNvSpPr>
          <p:nvPr/>
        </p:nvSpPr>
        <p:spPr>
          <a:xfrm>
            <a:off x="9900871" y="865547"/>
            <a:ext cx="1709936" cy="687018"/>
          </a:xfrm>
          <a:prstGeom prst="rect">
            <a:avLst/>
          </a:prstGeom>
          <a:blipFill>
            <a:blip r:embed="rId6"/>
            <a:stretch>
              <a:fillRect/>
            </a:stretch>
          </a:blipFill>
          <a:ln w="19050">
            <a:solidFill>
              <a:schemeClr val="accent3"/>
            </a:solidFill>
          </a:ln>
        </p:spPr>
        <p:txBody>
          <a:bodyPr/>
          <a:lstStyle/>
          <a:p>
            <a:pPr>
              <a:defRPr/>
            </a:pPr>
            <a:r>
              <a:rPr lang="en-CA">
                <a:noFill/>
              </a:rPr>
              <a:t> </a:t>
            </a:r>
          </a:p>
        </p:txBody>
      </p:sp>
    </p:spTree>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Content Placeholder 8">
            <a:extLst>
              <a:ext uri="{FF2B5EF4-FFF2-40B4-BE49-F238E27FC236}">
                <a16:creationId xmlns:a16="http://schemas.microsoft.com/office/drawing/2014/main" id="{1937A631-1974-6848-B10A-EF64D4C3731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1035050" y="53975"/>
            <a:ext cx="10548938" cy="6750050"/>
          </a:xfrm>
        </p:spPr>
      </p:pic>
      <p:sp>
        <p:nvSpPr>
          <p:cNvPr id="28675" name="TextBox 3">
            <a:extLst>
              <a:ext uri="{FF2B5EF4-FFF2-40B4-BE49-F238E27FC236}">
                <a16:creationId xmlns:a16="http://schemas.microsoft.com/office/drawing/2014/main" id="{84F2E5A9-2900-3043-B7CF-2D4366D5833D}"/>
              </a:ext>
            </a:extLst>
          </p:cNvPr>
          <p:cNvSpPr txBox="1">
            <a:spLocks noChangeArrowheads="1"/>
          </p:cNvSpPr>
          <p:nvPr/>
        </p:nvSpPr>
        <p:spPr bwMode="auto">
          <a:xfrm>
            <a:off x="2859088" y="231775"/>
            <a:ext cx="2532062" cy="307975"/>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eaLnBrk="1" hangingPunct="1"/>
            <a:r>
              <a:rPr lang="en-US" altLang="en-US" sz="1400">
                <a:latin typeface="Dagny OT" panose="020B0504020201020104" pitchFamily="34" charset="77"/>
              </a:rPr>
              <a:t>1,000      10,000    100,000</a:t>
            </a:r>
          </a:p>
        </p:txBody>
      </p:sp>
      <p:sp>
        <p:nvSpPr>
          <p:cNvPr id="28676" name="Rectangle 1">
            <a:extLst>
              <a:ext uri="{FF2B5EF4-FFF2-40B4-BE49-F238E27FC236}">
                <a16:creationId xmlns:a16="http://schemas.microsoft.com/office/drawing/2014/main" id="{65BF1250-C8AF-DC49-9F57-7F934084FBB6}"/>
              </a:ext>
            </a:extLst>
          </p:cNvPr>
          <p:cNvSpPr>
            <a:spLocks noChangeArrowheads="1"/>
          </p:cNvSpPr>
          <p:nvPr/>
        </p:nvSpPr>
        <p:spPr bwMode="auto">
          <a:xfrm>
            <a:off x="809625" y="5903913"/>
            <a:ext cx="3846513" cy="954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eaLnBrk="1" hangingPunct="1"/>
            <a:r>
              <a:rPr lang="en-US" altLang="en-US" sz="1400">
                <a:latin typeface="Dagny OT" panose="020B0504020201020104" pitchFamily="34" charset="77"/>
              </a:rPr>
              <a:t>Jensen, A.B., Moseley, P.L., Oprea, T.I., Ellesøe, S.G., Eriksson, R., Schmock, H., Jensen, P.B., Jensen, L.J., Brunak, S. [2014], </a:t>
            </a:r>
            <a:r>
              <a:rPr lang="en-US" altLang="en-US" sz="1400" i="1">
                <a:latin typeface="Dagny OT" panose="020B0504020201020104" pitchFamily="34" charset="77"/>
              </a:rPr>
              <a:t>Nature Communications</a:t>
            </a:r>
            <a:endParaRPr lang="en-US" altLang="en-US" sz="1400"/>
          </a:p>
        </p:txBody>
      </p:sp>
      <p:pic>
        <p:nvPicPr>
          <p:cNvPr id="5" name="Picture 4">
            <a:extLst>
              <a:ext uri="{FF2B5EF4-FFF2-40B4-BE49-F238E27FC236}">
                <a16:creationId xmlns:a16="http://schemas.microsoft.com/office/drawing/2014/main" id="{B23DEA63-3BF1-9244-A1F7-4F9BE64C4E0F}"/>
              </a:ext>
            </a:extLst>
          </p:cNvPr>
          <p:cNvPicPr>
            <a:picLocks noChangeAspect="1"/>
          </p:cNvPicPr>
          <p:nvPr/>
        </p:nvPicPr>
        <p:blipFill>
          <a:blip r:embed="rId4"/>
          <a:stretch>
            <a:fillRect/>
          </a:stretch>
        </p:blipFill>
        <p:spPr>
          <a:xfrm>
            <a:off x="11162483" y="72247"/>
            <a:ext cx="995782" cy="799945"/>
          </a:xfrm>
          <a:prstGeom prst="rect">
            <a:avLst/>
          </a:prstGeom>
        </p:spPr>
      </p:pic>
    </p:spTree>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0F83F-BE0A-2843-9C1F-2441FFCF3746}"/>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en-US" dirty="0">
                <a:ea typeface="Charter Roman" charset="0"/>
                <a:cs typeface="Charter Roman" charset="0"/>
              </a:rPr>
              <a:t>CLASSIFICATION</a:t>
            </a:r>
          </a:p>
        </p:txBody>
      </p:sp>
      <p:sp>
        <p:nvSpPr>
          <p:cNvPr id="30723" name="Text Placeholder 4">
            <a:extLst>
              <a:ext uri="{FF2B5EF4-FFF2-40B4-BE49-F238E27FC236}">
                <a16:creationId xmlns:a16="http://schemas.microsoft.com/office/drawing/2014/main" id="{C08F80E3-EF53-584D-9722-4217D386718B}"/>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en-US" altLang="en-US"/>
              <a:t>APPRENTISSAGE STATISTIQUE</a:t>
            </a:r>
          </a:p>
        </p:txBody>
      </p:sp>
      <p:sp>
        <p:nvSpPr>
          <p:cNvPr id="30724" name="Rectangle 3">
            <a:extLst>
              <a:ext uri="{FF2B5EF4-FFF2-40B4-BE49-F238E27FC236}">
                <a16:creationId xmlns:a16="http://schemas.microsoft.com/office/drawing/2014/main" id="{671D9222-1D69-A74D-BDDE-CC9393CF3103}"/>
              </a:ext>
            </a:extLst>
          </p:cNvPr>
          <p:cNvSpPr>
            <a:spLocks noChangeArrowheads="1"/>
          </p:cNvSpPr>
          <p:nvPr/>
        </p:nvSpPr>
        <p:spPr bwMode="auto">
          <a:xfrm>
            <a:off x="0" y="5210175"/>
            <a:ext cx="3509963"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 La science des données ne remplace pas la modélisation statistique et l'analyse des données ; elle les augmente. » </a:t>
            </a:r>
          </a:p>
          <a:p>
            <a:pPr algn="ctr" eaLnBrk="1" hangingPunct="1"/>
            <a:r>
              <a:rPr lang="en-US" altLang="en-US"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(P. Boily)</a:t>
            </a:r>
          </a:p>
        </p:txBody>
      </p:sp>
    </p:spTree>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60A42F41-E3E7-934F-949C-63F1D96663C7}"/>
              </a:ext>
            </a:extLst>
          </p:cNvPr>
          <p:cNvSpPr>
            <a:spLocks noGrp="1"/>
          </p:cNvSpPr>
          <p:nvPr>
            <p:ph type="title"/>
          </p:nvPr>
        </p:nvSpPr>
        <p:spPr/>
        <p:txBody>
          <a:bodyPr/>
          <a:lstStyle/>
          <a:p>
            <a:pPr eaLnBrk="1" hangingPunct="1"/>
            <a:r>
              <a:rPr lang="en-US" altLang="en-US" b="1"/>
              <a:t>APERÇU DE LA CLASSIFICATION</a:t>
            </a:r>
            <a:endParaRPr lang="en-US" altLang="en-US" sz="2400" b="1"/>
          </a:p>
        </p:txBody>
      </p:sp>
      <p:sp>
        <p:nvSpPr>
          <p:cNvPr id="3" name="Content Placeholder 2">
            <a:extLst>
              <a:ext uri="{FF2B5EF4-FFF2-40B4-BE49-F238E27FC236}">
                <a16:creationId xmlns:a16="http://schemas.microsoft.com/office/drawing/2014/main" id="{85217479-258B-7F47-A4EC-B124CB8D739E}"/>
              </a:ext>
            </a:extLst>
          </p:cNvPr>
          <p:cNvSpPr>
            <a:spLocks noGrp="1"/>
          </p:cNvSpPr>
          <p:nvPr>
            <p:ph idx="1"/>
          </p:nvPr>
        </p:nvSpPr>
        <p:spPr>
          <a:xfrm>
            <a:off x="1371600" y="2286000"/>
            <a:ext cx="9601200" cy="4211638"/>
          </a:xfrm>
        </p:spPr>
        <p:txBody>
          <a:bodyPr rtlCol="0">
            <a:normAutofit lnSpcReduction="10000"/>
          </a:bodyPr>
          <a:lstStyle/>
          <a:p>
            <a:pPr marL="0" indent="0" algn="just" eaLnBrk="1" fontAlgn="auto" hangingPunct="1">
              <a:lnSpc>
                <a:spcPct val="110000"/>
              </a:lnSpc>
              <a:buFont typeface="Franklin Gothic Book" panose="020B0503020102020204" pitchFamily="34" charset="0"/>
              <a:buNone/>
              <a:defRPr/>
            </a:pPr>
            <a:r>
              <a:rPr lang="fr-FR" sz="2400" dirty="0">
                <a:solidFill>
                  <a:schemeClr val="tx1"/>
                </a:solidFill>
                <a:latin typeface="Dagny OT" panose="020B0504020201020104" pitchFamily="34" charset="77"/>
              </a:rPr>
              <a:t>Dans la </a:t>
            </a:r>
            <a:r>
              <a:rPr lang="fr-FR" sz="2400" b="1" dirty="0">
                <a:solidFill>
                  <a:schemeClr val="tx1"/>
                </a:solidFill>
                <a:latin typeface="Dagny OT" panose="020B0504020201020104" pitchFamily="34" charset="77"/>
              </a:rPr>
              <a:t>classification</a:t>
            </a:r>
            <a:r>
              <a:rPr lang="fr-FR" sz="2400" dirty="0">
                <a:solidFill>
                  <a:schemeClr val="tx1"/>
                </a:solidFill>
                <a:latin typeface="Dagny OT" panose="020B0504020201020104" pitchFamily="34" charset="77"/>
              </a:rPr>
              <a:t>, un échantillon de données (</a:t>
            </a:r>
            <a:r>
              <a:rPr lang="fr-FR" sz="2400" b="1" dirty="0">
                <a:solidFill>
                  <a:schemeClr val="tx1"/>
                </a:solidFill>
                <a:latin typeface="Dagny OT" panose="020B0504020201020104" pitchFamily="34" charset="77"/>
              </a:rPr>
              <a:t>l'ensemble d'apprentissage</a:t>
            </a:r>
            <a:r>
              <a:rPr lang="fr-FR" sz="2400" dirty="0">
                <a:solidFill>
                  <a:schemeClr val="tx1"/>
                </a:solidFill>
                <a:latin typeface="Dagny OT" panose="020B0504020201020104" pitchFamily="34" charset="77"/>
              </a:rPr>
              <a:t>) est utilisé pour déterminer les règles et les modèles qui divisent les données en groupes prédéterminés, ou classes (apprentissage supervisé ; analyse prédictive).</a:t>
            </a:r>
          </a:p>
          <a:p>
            <a:pPr marL="0" indent="0" algn="just" eaLnBrk="1" fontAlgn="auto" hangingPunct="1">
              <a:lnSpc>
                <a:spcPct val="110000"/>
              </a:lnSpc>
              <a:buFont typeface="Franklin Gothic Book" panose="020B0503020102020204" pitchFamily="34" charset="0"/>
              <a:buNone/>
              <a:defRPr/>
            </a:pPr>
            <a:endParaRPr lang="en-US" sz="1000" dirty="0">
              <a:solidFill>
                <a:schemeClr val="tx1"/>
              </a:solidFill>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solidFill>
                  <a:schemeClr val="tx1"/>
                </a:solidFill>
                <a:latin typeface="Dagny OT" panose="020B0504020201020104" pitchFamily="34" charset="77"/>
              </a:rPr>
              <a:t>Les données d'apprentissage sont généralement constituées d'un sous-ensemble de données </a:t>
            </a:r>
            <a:r>
              <a:rPr lang="fr-FR" sz="2400" b="1" dirty="0">
                <a:solidFill>
                  <a:schemeClr val="tx1"/>
                </a:solidFill>
                <a:latin typeface="Dagny OT" panose="020B0504020201020104" pitchFamily="34" charset="77"/>
              </a:rPr>
              <a:t>étiquetées</a:t>
            </a:r>
            <a:r>
              <a:rPr lang="fr-FR" sz="2400" dirty="0">
                <a:solidFill>
                  <a:schemeClr val="tx1"/>
                </a:solidFill>
                <a:latin typeface="Dagny OT" panose="020B0504020201020104" pitchFamily="34" charset="77"/>
              </a:rPr>
              <a:t> (cibles) sélectionné de manière </a:t>
            </a:r>
            <a:r>
              <a:rPr lang="fr-FR" sz="2400" b="1" dirty="0">
                <a:solidFill>
                  <a:schemeClr val="tx1"/>
                </a:solidFill>
                <a:latin typeface="Dagny OT" panose="020B0504020201020104" pitchFamily="34" charset="77"/>
              </a:rPr>
              <a:t>aléatoire</a:t>
            </a:r>
            <a:r>
              <a:rPr lang="fr-FR" sz="2400" dirty="0">
                <a:solidFill>
                  <a:schemeClr val="tx1"/>
                </a:solidFill>
                <a:latin typeface="Dagny OT" panose="020B0504020201020104" pitchFamily="34" charset="77"/>
              </a:rPr>
              <a:t>.</a:t>
            </a:r>
          </a:p>
          <a:p>
            <a:pPr marL="0" indent="0" algn="just" eaLnBrk="1" fontAlgn="auto" hangingPunct="1">
              <a:lnSpc>
                <a:spcPct val="110000"/>
              </a:lnSpc>
              <a:buFont typeface="Franklin Gothic Book" panose="020B0503020102020204" pitchFamily="34" charset="0"/>
              <a:buNone/>
              <a:defRPr/>
            </a:pPr>
            <a:endParaRPr lang="en-CA" sz="1000" dirty="0">
              <a:solidFill>
                <a:schemeClr val="tx1"/>
              </a:solidFill>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b="1" dirty="0">
                <a:solidFill>
                  <a:schemeClr val="tx1"/>
                </a:solidFill>
                <a:latin typeface="Dagny OT" panose="020B0504020201020104" pitchFamily="34" charset="77"/>
              </a:rPr>
              <a:t>L'estimation de la valeur </a:t>
            </a:r>
            <a:r>
              <a:rPr lang="fr-FR" sz="2400" dirty="0">
                <a:solidFill>
                  <a:schemeClr val="tx1"/>
                </a:solidFill>
                <a:latin typeface="Dagny OT" panose="020B0504020201020104" pitchFamily="34" charset="77"/>
              </a:rPr>
              <a:t>(régression) s'apparente à la classification lorsque la variable cible est numérique.</a:t>
            </a:r>
            <a:endParaRPr lang="en-US" sz="1000" dirty="0">
              <a:solidFill>
                <a:schemeClr val="tx1"/>
              </a:solidFill>
              <a:latin typeface="Dagny OT" panose="020B0504020201020104" pitchFamily="34" charset="77"/>
            </a:endParaRPr>
          </a:p>
        </p:txBody>
      </p:sp>
    </p:spTree>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B54E0592-8EE2-2E49-8E32-66B790232DA0}"/>
              </a:ext>
            </a:extLst>
          </p:cNvPr>
          <p:cNvSpPr>
            <a:spLocks noGrp="1"/>
          </p:cNvSpPr>
          <p:nvPr>
            <p:ph type="title"/>
          </p:nvPr>
        </p:nvSpPr>
        <p:spPr/>
        <p:txBody>
          <a:bodyPr/>
          <a:lstStyle/>
          <a:p>
            <a:pPr eaLnBrk="1" hangingPunct="1"/>
            <a:r>
              <a:rPr lang="en-US" altLang="en-US" b="1"/>
              <a:t>APERÇU DE LA CLASSIFICATION</a:t>
            </a:r>
            <a:endParaRPr lang="en-US" altLang="en-US" sz="2400" b="1"/>
          </a:p>
        </p:txBody>
      </p:sp>
      <p:sp>
        <p:nvSpPr>
          <p:cNvPr id="3" name="Content Placeholder 2">
            <a:extLst>
              <a:ext uri="{FF2B5EF4-FFF2-40B4-BE49-F238E27FC236}">
                <a16:creationId xmlns:a16="http://schemas.microsoft.com/office/drawing/2014/main" id="{A3A6E0B2-2FEC-F646-8BD0-99ADC187ACBD}"/>
              </a:ext>
            </a:extLst>
          </p:cNvPr>
          <p:cNvSpPr>
            <a:spLocks noGrp="1"/>
          </p:cNvSpPr>
          <p:nvPr>
            <p:ph idx="1"/>
          </p:nvPr>
        </p:nvSpPr>
        <p:spPr/>
        <p:txBody>
          <a:bodyPr rtlCol="0">
            <a:normAutofit lnSpcReduction="10000"/>
          </a:bodyPr>
          <a:lstStyle/>
          <a:p>
            <a:pPr marL="0" indent="0" algn="just" eaLnBrk="1" fontAlgn="auto" hangingPunct="1">
              <a:lnSpc>
                <a:spcPct val="110000"/>
              </a:lnSpc>
              <a:buFont typeface="Franklin Gothic Book" panose="020B0503020102020204" pitchFamily="34" charset="0"/>
              <a:buNone/>
              <a:defRPr/>
            </a:pPr>
            <a:r>
              <a:rPr lang="fr-FR" sz="2400" dirty="0">
                <a:solidFill>
                  <a:schemeClr val="tx1"/>
                </a:solidFill>
                <a:latin typeface="Dagny OT" panose="020B0504020201020104" pitchFamily="34" charset="77"/>
              </a:rPr>
              <a:t>Dans la phase de </a:t>
            </a:r>
            <a:r>
              <a:rPr lang="fr-FR" sz="2400" b="1" dirty="0">
                <a:solidFill>
                  <a:schemeClr val="tx1"/>
                </a:solidFill>
                <a:latin typeface="Dagny OT" panose="020B0504020201020104" pitchFamily="34" charset="77"/>
              </a:rPr>
              <a:t>test</a:t>
            </a:r>
            <a:r>
              <a:rPr lang="fr-FR" sz="2400" dirty="0">
                <a:solidFill>
                  <a:schemeClr val="tx1"/>
                </a:solidFill>
                <a:latin typeface="Dagny OT" panose="020B0504020201020104" pitchFamily="34" charset="77"/>
              </a:rPr>
              <a:t>, le modèle est utilisé pour attribuer une classe aux observations pour lesquelles l'étiquette est cachée, mais finalement connue (ensemble de test). </a:t>
            </a:r>
            <a:endParaRPr lang="en-CA" sz="1000" dirty="0">
              <a:solidFill>
                <a:schemeClr val="tx1"/>
              </a:solidFill>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endParaRPr lang="fr-FR" sz="500" dirty="0">
              <a:solidFill>
                <a:schemeClr val="tx1"/>
              </a:solidFill>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solidFill>
                  <a:schemeClr val="tx1"/>
                </a:solidFill>
                <a:latin typeface="Dagny OT" panose="020B0504020201020104" pitchFamily="34" charset="77"/>
              </a:rPr>
              <a:t>Les performances d'un modèle de classification sont évaluées sur l'ensemble de test, </a:t>
            </a:r>
            <a:r>
              <a:rPr lang="fr-FR" sz="2400" b="1" dirty="0">
                <a:solidFill>
                  <a:schemeClr val="tx1"/>
                </a:solidFill>
                <a:latin typeface="Dagny OT" panose="020B0504020201020104" pitchFamily="34" charset="77"/>
              </a:rPr>
              <a:t>jamais</a:t>
            </a:r>
            <a:r>
              <a:rPr lang="fr-FR" sz="2400" dirty="0">
                <a:solidFill>
                  <a:schemeClr val="tx1"/>
                </a:solidFill>
                <a:latin typeface="Dagny OT" panose="020B0504020201020104" pitchFamily="34" charset="77"/>
              </a:rPr>
              <a:t> sur l'ensemble de formation. </a:t>
            </a:r>
          </a:p>
          <a:p>
            <a:pPr marL="384048" indent="-384048" algn="just" eaLnBrk="1" fontAlgn="auto" hangingPunct="1">
              <a:lnSpc>
                <a:spcPct val="110000"/>
              </a:lnSpc>
              <a:defRPr/>
            </a:pPr>
            <a:endParaRPr lang="en-CA" sz="1000" dirty="0">
              <a:solidFill>
                <a:schemeClr val="tx1"/>
              </a:solidFill>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en-CA" sz="2400" dirty="0">
                <a:solidFill>
                  <a:schemeClr val="tx1"/>
                </a:solidFill>
                <a:latin typeface="Dagny OT" panose="020B0504020201020104" pitchFamily="34" charset="77"/>
              </a:rPr>
              <a:t>Les questions techniques </a:t>
            </a:r>
            <a:r>
              <a:rPr lang="en-CA" sz="2400" dirty="0" err="1">
                <a:solidFill>
                  <a:schemeClr val="tx1"/>
                </a:solidFill>
                <a:latin typeface="Dagny OT" panose="020B0504020201020104" pitchFamily="34" charset="77"/>
              </a:rPr>
              <a:t>comprennent</a:t>
            </a:r>
            <a:r>
              <a:rPr lang="en-CA" sz="2400" dirty="0">
                <a:solidFill>
                  <a:schemeClr val="tx1"/>
                </a:solidFill>
                <a:latin typeface="Dagny OT" panose="020B0504020201020104" pitchFamily="34" charset="77"/>
              </a:rPr>
              <a:t> :</a:t>
            </a:r>
          </a:p>
          <a:p>
            <a:pPr lvl="1" indent="-384048" algn="just" eaLnBrk="1" fontAlgn="auto" hangingPunct="1">
              <a:lnSpc>
                <a:spcPct val="110000"/>
              </a:lnSpc>
              <a:buFont typeface="Wingdings" pitchFamily="2" charset="2"/>
              <a:buChar char="§"/>
              <a:defRPr/>
            </a:pPr>
            <a:r>
              <a:rPr lang="fr-FR" i="0" dirty="0">
                <a:solidFill>
                  <a:schemeClr val="tx1"/>
                </a:solidFill>
                <a:latin typeface="Dagny OT" panose="020B0504020201020104" pitchFamily="34" charset="77"/>
              </a:rPr>
              <a:t>la sélection des caractéristiques à inclure dans le modèle</a:t>
            </a:r>
          </a:p>
          <a:p>
            <a:pPr lvl="1" indent="-384048" algn="just" eaLnBrk="1" fontAlgn="auto" hangingPunct="1">
              <a:lnSpc>
                <a:spcPct val="110000"/>
              </a:lnSpc>
              <a:buFont typeface="Wingdings" pitchFamily="2" charset="2"/>
              <a:buChar char="§"/>
              <a:defRPr/>
            </a:pPr>
            <a:r>
              <a:rPr lang="fr-FR" i="0" dirty="0">
                <a:solidFill>
                  <a:schemeClr val="tx1"/>
                </a:solidFill>
                <a:latin typeface="Dagny OT" panose="020B0504020201020104" pitchFamily="34" charset="77"/>
              </a:rPr>
              <a:t>le choix de l'algorithme</a:t>
            </a:r>
          </a:p>
          <a:p>
            <a:pPr lvl="1" indent="-384048" algn="just" eaLnBrk="1" fontAlgn="auto" hangingPunct="1">
              <a:lnSpc>
                <a:spcPct val="110000"/>
              </a:lnSpc>
              <a:buFont typeface="Wingdings" pitchFamily="2" charset="2"/>
              <a:buChar char="§"/>
              <a:defRPr/>
            </a:pPr>
            <a:r>
              <a:rPr lang="fr-FR" i="0" dirty="0">
                <a:solidFill>
                  <a:schemeClr val="tx1"/>
                </a:solidFill>
                <a:latin typeface="Dagny OT" panose="020B0504020201020104" pitchFamily="34" charset="77"/>
              </a:rPr>
              <a:t>etc.</a:t>
            </a:r>
          </a:p>
          <a:p>
            <a:pPr marL="384048" indent="-384048" algn="just" eaLnBrk="1" fontAlgn="auto" hangingPunct="1">
              <a:lnSpc>
                <a:spcPct val="110000"/>
              </a:lnSpc>
              <a:defRPr/>
            </a:pPr>
            <a:endParaRPr lang="en-US" sz="1000" dirty="0">
              <a:latin typeface="Dagny OT" panose="020B0504020201020104" pitchFamily="34" charset="77"/>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C8BB6-858F-5041-AEF5-9197F36B7268}"/>
              </a:ext>
            </a:extLst>
          </p:cNvPr>
          <p:cNvSpPr>
            <a:spLocks noGrp="1"/>
          </p:cNvSpPr>
          <p:nvPr>
            <p:ph type="ctrTitle"/>
          </p:nvPr>
        </p:nvSpPr>
        <p:spPr>
          <a:xfrm>
            <a:off x="1914525" y="1789113"/>
            <a:ext cx="8361363" cy="2097087"/>
          </a:xfrm>
        </p:spPr>
        <p:txBody>
          <a:bodyPr rtlCol="0"/>
          <a:lstStyle/>
          <a:p>
            <a:pPr eaLnBrk="1" fontAlgn="auto" hangingPunct="1">
              <a:spcAft>
                <a:spcPts val="0"/>
              </a:spcAft>
              <a:defRPr/>
            </a:pPr>
            <a:r>
              <a:rPr lang="en-US" dirty="0"/>
              <a:t>APPRENTISSAGE STATISTIQUE</a:t>
            </a:r>
          </a:p>
        </p:txBody>
      </p:sp>
      <p:sp>
        <p:nvSpPr>
          <p:cNvPr id="11267" name="Subtitle 2">
            <a:extLst>
              <a:ext uri="{FF2B5EF4-FFF2-40B4-BE49-F238E27FC236}">
                <a16:creationId xmlns:a16="http://schemas.microsoft.com/office/drawing/2014/main" id="{DABAB6C0-7DC6-BC4B-B548-09A05FCBB441}"/>
              </a:ext>
            </a:extLst>
          </p:cNvPr>
          <p:cNvSpPr>
            <a:spLocks noGrp="1"/>
          </p:cNvSpPr>
          <p:nvPr>
            <p:ph type="subTitle" idx="1"/>
          </p:nvPr>
        </p:nvSpPr>
        <p:spPr>
          <a:xfrm>
            <a:off x="2679700" y="3956050"/>
            <a:ext cx="6832600" cy="1085850"/>
          </a:xfrm>
        </p:spPr>
        <p:txBody>
          <a:bodyPr/>
          <a:lstStyle/>
          <a:p>
            <a:pPr eaLnBrk="1" hangingPunct="1">
              <a:spcBef>
                <a:spcPct val="0"/>
              </a:spcBef>
              <a:spcAft>
                <a:spcPct val="0"/>
              </a:spcAft>
            </a:pPr>
            <a:r>
              <a:rPr lang="en-US" altLang="en-US"/>
              <a:t>Patrick Boily</a:t>
            </a:r>
            <a:br>
              <a:rPr lang="en-US" altLang="en-US"/>
            </a:br>
            <a:r>
              <a:rPr lang="en-US" altLang="en-US"/>
              <a:t>Data Action Lab | uOttawa | Idlewyld Analytics</a:t>
            </a:r>
          </a:p>
          <a:p>
            <a:pPr eaLnBrk="1" hangingPunct="1">
              <a:spcBef>
                <a:spcPct val="0"/>
              </a:spcBef>
              <a:spcAft>
                <a:spcPct val="0"/>
              </a:spcAft>
            </a:pPr>
            <a:endParaRPr lang="en-US" altLang="en-US"/>
          </a:p>
        </p:txBody>
      </p:sp>
      <p:sp>
        <p:nvSpPr>
          <p:cNvPr id="4" name="Subtitle 9">
            <a:extLst>
              <a:ext uri="{FF2B5EF4-FFF2-40B4-BE49-F238E27FC236}">
                <a16:creationId xmlns:a16="http://schemas.microsoft.com/office/drawing/2014/main" id="{3078490D-D3D9-754B-9A5D-D14606AE2662}"/>
              </a:ext>
            </a:extLst>
          </p:cNvPr>
          <p:cNvSpPr txBox="1">
            <a:spLocks/>
          </p:cNvSpPr>
          <p:nvPr/>
        </p:nvSpPr>
        <p:spPr>
          <a:xfrm>
            <a:off x="5360988" y="6537325"/>
            <a:ext cx="6831012" cy="320675"/>
          </a:xfrm>
          <a:prstGeom prst="rect">
            <a:avLst/>
          </a:prstGeom>
          <a:noFill/>
        </p:spPr>
        <p:txBody>
          <a:bodyPr>
            <a:normAutofit fontScale="92500" lnSpcReduction="10000"/>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bg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pPr algn="r" fontAlgn="auto">
              <a:defRPr/>
            </a:pPr>
            <a:r>
              <a:rPr lang="en-US" sz="1600" dirty="0"/>
              <a:t>[avec des </a:t>
            </a:r>
            <a:r>
              <a:rPr lang="en-US" sz="1600" dirty="0" err="1"/>
              <a:t>fichiers</a:t>
            </a:r>
            <a:r>
              <a:rPr lang="en-US" sz="1600" dirty="0"/>
              <a:t> de Jen </a:t>
            </a:r>
            <a:r>
              <a:rPr lang="en-US" sz="1600" dirty="0" err="1"/>
              <a:t>Schellinck</a:t>
            </a:r>
            <a:r>
              <a:rPr lang="en-US" sz="1600" dirty="0"/>
              <a:t> | </a:t>
            </a:r>
            <a:r>
              <a:rPr lang="en-US" sz="1600" dirty="0" err="1"/>
              <a:t>Sysabee</a:t>
            </a:r>
            <a:r>
              <a:rPr lang="en-US" sz="1600" dirty="0"/>
              <a:t>]</a:t>
            </a:r>
          </a:p>
        </p:txBody>
      </p:sp>
    </p:spTree>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98D31855-F672-7641-B284-7D7972F438FF}"/>
              </a:ext>
            </a:extLst>
          </p:cNvPr>
          <p:cNvSpPr>
            <a:spLocks noGrp="1"/>
          </p:cNvSpPr>
          <p:nvPr>
            <p:ph type="title"/>
          </p:nvPr>
        </p:nvSpPr>
        <p:spPr/>
        <p:txBody>
          <a:bodyPr/>
          <a:lstStyle/>
          <a:p>
            <a:pPr eaLnBrk="1" hangingPunct="1"/>
            <a:r>
              <a:rPr lang="en-US" altLang="en-US" b="1"/>
              <a:t>APPLICATIONS</a:t>
            </a:r>
            <a:endParaRPr lang="en-US" altLang="en-US" sz="2400" b="1"/>
          </a:p>
        </p:txBody>
      </p:sp>
      <p:sp>
        <p:nvSpPr>
          <p:cNvPr id="3" name="Content Placeholder 2">
            <a:extLst>
              <a:ext uri="{FF2B5EF4-FFF2-40B4-BE49-F238E27FC236}">
                <a16:creationId xmlns:a16="http://schemas.microsoft.com/office/drawing/2014/main" id="{EBFB22BE-CE6B-9249-A89A-0B863D9E5B24}"/>
              </a:ext>
            </a:extLst>
          </p:cNvPr>
          <p:cNvSpPr>
            <a:spLocks noGrp="1"/>
          </p:cNvSpPr>
          <p:nvPr>
            <p:ph idx="1"/>
          </p:nvPr>
        </p:nvSpPr>
        <p:spPr>
          <a:xfrm>
            <a:off x="1371600" y="2286000"/>
            <a:ext cx="10157254" cy="3581400"/>
          </a:xfrm>
        </p:spPr>
        <p:txBody>
          <a:bodyPr rtlCol="0">
            <a:normAutofit fontScale="92500" lnSpcReduction="10000"/>
          </a:bodyPr>
          <a:lstStyle/>
          <a:p>
            <a:pPr marL="0" indent="0" algn="just" eaLnBrk="1" fontAlgn="auto" hangingPunct="1">
              <a:lnSpc>
                <a:spcPct val="110000"/>
              </a:lnSpc>
              <a:buFont typeface="Franklin Gothic Book" panose="020B0503020102020204" pitchFamily="34" charset="0"/>
              <a:buNone/>
              <a:defRPr/>
            </a:pPr>
            <a:r>
              <a:rPr lang="fr-FR" sz="2400" b="1" dirty="0">
                <a:latin typeface="Dagny OT" panose="020B0504020201020104" pitchFamily="34" charset="77"/>
              </a:rPr>
              <a:t>Médecine et sciences de la santé</a:t>
            </a:r>
          </a:p>
          <a:p>
            <a:pPr lvl="1" algn="just" eaLnBrk="1" fontAlgn="auto" hangingPunct="1">
              <a:lnSpc>
                <a:spcPct val="110000"/>
              </a:lnSpc>
              <a:buFont typeface="Wingdings" panose="05000000000000000000" pitchFamily="2" charset="2"/>
              <a:buChar char="§"/>
              <a:defRPr/>
            </a:pPr>
            <a:r>
              <a:rPr lang="fr-FR" sz="2400" i="0" dirty="0">
                <a:latin typeface="Dagny OT" panose="020B0504020201020104" pitchFamily="34" charset="77"/>
              </a:rPr>
              <a:t>prédire quel patient risque de subir une crise cardiaque mortelle dans les 30 jours suivant une première crise cardiaque, sur la base de facteurs de santé (pression artérielle, âge, problèmes de sinus, etc.)</a:t>
            </a:r>
            <a:endParaRPr lang="en-CA" sz="500" i="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b="1" dirty="0">
                <a:latin typeface="Dagny OT" panose="020B0504020201020104" pitchFamily="34" charset="77"/>
              </a:rPr>
              <a:t>Politiques sociales</a:t>
            </a:r>
          </a:p>
          <a:p>
            <a:pPr lvl="1" algn="just" eaLnBrk="1" fontAlgn="auto" hangingPunct="1">
              <a:lnSpc>
                <a:spcPct val="110000"/>
              </a:lnSpc>
              <a:buFont typeface="Wingdings" panose="05000000000000000000" pitchFamily="2" charset="2"/>
              <a:buChar char="§"/>
              <a:defRPr/>
            </a:pPr>
            <a:r>
              <a:rPr lang="fr-FR" sz="2400" i="0" dirty="0">
                <a:latin typeface="Dagny OT" panose="020B0504020201020104" pitchFamily="34" charset="77"/>
              </a:rPr>
              <a:t>prédire la probabilité d'avoir besoin d'un logement d'assistance à la vieillesse sur la base d'informations démographiques/de réponses à une enquête</a:t>
            </a:r>
            <a:endParaRPr lang="en-CA" sz="500" i="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en-CA" sz="2400" b="1" dirty="0">
                <a:latin typeface="Dagny OT" panose="020B0504020201020104" pitchFamily="34" charset="77"/>
              </a:rPr>
              <a:t>Marketing et affaires</a:t>
            </a:r>
          </a:p>
          <a:p>
            <a:pPr lvl="1" algn="just" eaLnBrk="1" fontAlgn="auto" hangingPunct="1">
              <a:lnSpc>
                <a:spcPct val="110000"/>
              </a:lnSpc>
              <a:buFont typeface="Wingdings" panose="05000000000000000000" pitchFamily="2" charset="2"/>
              <a:buChar char="§"/>
              <a:defRPr/>
            </a:pPr>
            <a:r>
              <a:rPr lang="fr-FR" sz="2400" i="0" dirty="0">
                <a:latin typeface="Dagny OT" panose="020B0504020201020104" pitchFamily="34" charset="77"/>
              </a:rPr>
              <a:t>prédire quels clients sont susceptibles de passer à un autre opérateur de téléphonie mobile en fonction de leurs caractéristiques démographiques et de leur utilisation.</a:t>
            </a:r>
            <a:endParaRPr lang="en-US" sz="2400" i="0" dirty="0">
              <a:latin typeface="Dagny OT" panose="020B0504020201020104" pitchFamily="34" charset="77"/>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3D62EEA4-12FE-A548-9038-AAE86069FE9A}"/>
              </a:ext>
            </a:extLst>
          </p:cNvPr>
          <p:cNvSpPr>
            <a:spLocks noGrp="1"/>
          </p:cNvSpPr>
          <p:nvPr>
            <p:ph type="title"/>
          </p:nvPr>
        </p:nvSpPr>
        <p:spPr/>
        <p:txBody>
          <a:bodyPr/>
          <a:lstStyle/>
          <a:p>
            <a:pPr eaLnBrk="1" hangingPunct="1"/>
            <a:r>
              <a:rPr lang="en-US" altLang="en-US" b="1"/>
              <a:t>MÉTHODES DE CLASSIFICATION</a:t>
            </a:r>
            <a:endParaRPr lang="en-US" altLang="en-US" sz="2400" b="1"/>
          </a:p>
        </p:txBody>
      </p:sp>
      <p:sp>
        <p:nvSpPr>
          <p:cNvPr id="3" name="Content Placeholder 2">
            <a:extLst>
              <a:ext uri="{FF2B5EF4-FFF2-40B4-BE49-F238E27FC236}">
                <a16:creationId xmlns:a16="http://schemas.microsoft.com/office/drawing/2014/main" id="{2937EAF1-97CC-9F47-ADB0-9B2174FBA6EB}"/>
              </a:ext>
            </a:extLst>
          </p:cNvPr>
          <p:cNvSpPr>
            <a:spLocks noGrp="1"/>
          </p:cNvSpPr>
          <p:nvPr>
            <p:ph idx="1"/>
          </p:nvPr>
        </p:nvSpPr>
        <p:spPr/>
        <p:txBody>
          <a:bodyPr/>
          <a:lstStyle/>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Régression logistique</a:t>
            </a: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Réseaux neuronaux</a:t>
            </a: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Arbres de décision</a:t>
            </a: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Classificateurs Naïve Bayes</a:t>
            </a: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Machines à vecteurs de soutien</a:t>
            </a: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Classificateurs à base de voisins les plus proches</a:t>
            </a: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etc.</a:t>
            </a:r>
            <a:endParaRPr lang="en-US" altLang="en-US" sz="2400" dirty="0">
              <a:latin typeface="Dagny OT" panose="020B0504020201020104" pitchFamily="34" charset="77"/>
            </a:endParaRPr>
          </a:p>
        </p:txBody>
      </p:sp>
      <p:cxnSp>
        <p:nvCxnSpPr>
          <p:cNvPr id="4" name="Straight Arrow Connector 3">
            <a:extLst>
              <a:ext uri="{FF2B5EF4-FFF2-40B4-BE49-F238E27FC236}">
                <a16:creationId xmlns:a16="http://schemas.microsoft.com/office/drawing/2014/main" id="{467C3951-0D53-814B-A20C-150E09616144}"/>
              </a:ext>
            </a:extLst>
          </p:cNvPr>
          <p:cNvCxnSpPr>
            <a:cxnSpLocks/>
          </p:cNvCxnSpPr>
          <p:nvPr/>
        </p:nvCxnSpPr>
        <p:spPr>
          <a:xfrm flipV="1">
            <a:off x="7670633" y="2309813"/>
            <a:ext cx="0" cy="337185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5" name="Straight Arrow Connector 4">
            <a:extLst>
              <a:ext uri="{FF2B5EF4-FFF2-40B4-BE49-F238E27FC236}">
                <a16:creationId xmlns:a16="http://schemas.microsoft.com/office/drawing/2014/main" id="{397E2832-8D6D-EC40-BDC2-1552136F6E39}"/>
              </a:ext>
            </a:extLst>
          </p:cNvPr>
          <p:cNvCxnSpPr>
            <a:cxnSpLocks/>
          </p:cNvCxnSpPr>
          <p:nvPr/>
        </p:nvCxnSpPr>
        <p:spPr>
          <a:xfrm>
            <a:off x="7670633" y="5681663"/>
            <a:ext cx="4094162" cy="0"/>
          </a:xfrm>
          <a:prstGeom prst="straightConnector1">
            <a:avLst/>
          </a:prstGeom>
          <a:ln>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34822" name="TextBox 5">
            <a:extLst>
              <a:ext uri="{FF2B5EF4-FFF2-40B4-BE49-F238E27FC236}">
                <a16:creationId xmlns:a16="http://schemas.microsoft.com/office/drawing/2014/main" id="{ABB93210-E343-5345-A22E-C2C1A275508C}"/>
              </a:ext>
            </a:extLst>
          </p:cNvPr>
          <p:cNvSpPr txBox="1">
            <a:spLocks noChangeArrowheads="1"/>
          </p:cNvSpPr>
          <p:nvPr/>
        </p:nvSpPr>
        <p:spPr bwMode="auto">
          <a:xfrm>
            <a:off x="6846720" y="3651250"/>
            <a:ext cx="9937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eaLnBrk="1" hangingPunct="1"/>
            <a:r>
              <a:rPr lang="en-US" altLang="en-US">
                <a:latin typeface="Dagny OT" panose="020B0504020201020104" pitchFamily="34" charset="77"/>
              </a:rPr>
              <a:t>Âge</a:t>
            </a:r>
          </a:p>
        </p:txBody>
      </p:sp>
      <p:sp>
        <p:nvSpPr>
          <p:cNvPr id="34823" name="TextBox 6">
            <a:extLst>
              <a:ext uri="{FF2B5EF4-FFF2-40B4-BE49-F238E27FC236}">
                <a16:creationId xmlns:a16="http://schemas.microsoft.com/office/drawing/2014/main" id="{1AE249C0-C263-B545-A1FB-F2C9F9EA417C}"/>
              </a:ext>
            </a:extLst>
          </p:cNvPr>
          <p:cNvSpPr txBox="1">
            <a:spLocks noChangeArrowheads="1"/>
          </p:cNvSpPr>
          <p:nvPr/>
        </p:nvSpPr>
        <p:spPr bwMode="auto">
          <a:xfrm>
            <a:off x="9126370" y="5922963"/>
            <a:ext cx="14493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eaLnBrk="1" hangingPunct="1"/>
            <a:r>
              <a:rPr lang="en-US" altLang="en-US">
                <a:latin typeface="Dagny OT" panose="020B0504020201020104" pitchFamily="34" charset="77"/>
              </a:rPr>
              <a:t>Balance</a:t>
            </a:r>
          </a:p>
        </p:txBody>
      </p:sp>
      <p:sp>
        <p:nvSpPr>
          <p:cNvPr id="34824" name="TextBox 7">
            <a:extLst>
              <a:ext uri="{FF2B5EF4-FFF2-40B4-BE49-F238E27FC236}">
                <a16:creationId xmlns:a16="http://schemas.microsoft.com/office/drawing/2014/main" id="{54BA8592-EEF7-6541-93AD-8E7B71F5F6C6}"/>
              </a:ext>
            </a:extLst>
          </p:cNvPr>
          <p:cNvSpPr txBox="1">
            <a:spLocks noChangeArrowheads="1"/>
          </p:cNvSpPr>
          <p:nvPr/>
        </p:nvSpPr>
        <p:spPr bwMode="auto">
          <a:xfrm>
            <a:off x="10961520" y="4876800"/>
            <a:ext cx="9937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eaLnBrk="1" hangingPunct="1"/>
            <a:r>
              <a:rPr lang="en-US" altLang="en-US">
                <a:latin typeface="Dagny OT" panose="020B0504020201020104" pitchFamily="34" charset="77"/>
              </a:rPr>
              <a:t>Marge</a:t>
            </a:r>
          </a:p>
        </p:txBody>
      </p:sp>
      <p:cxnSp>
        <p:nvCxnSpPr>
          <p:cNvPr id="9" name="Straight Connector 8">
            <a:extLst>
              <a:ext uri="{FF2B5EF4-FFF2-40B4-BE49-F238E27FC236}">
                <a16:creationId xmlns:a16="http://schemas.microsoft.com/office/drawing/2014/main" id="{513B13F2-AD35-8249-857F-84E3D0C6E182}"/>
              </a:ext>
            </a:extLst>
          </p:cNvPr>
          <p:cNvCxnSpPr>
            <a:cxnSpLocks/>
          </p:cNvCxnSpPr>
          <p:nvPr/>
        </p:nvCxnSpPr>
        <p:spPr>
          <a:xfrm>
            <a:off x="8056395" y="2366963"/>
            <a:ext cx="3157538" cy="30146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995DA369-3D67-E64C-A4A4-B5C0389C73B3}"/>
              </a:ext>
            </a:extLst>
          </p:cNvPr>
          <p:cNvSpPr/>
          <p:nvPr/>
        </p:nvSpPr>
        <p:spPr>
          <a:xfrm>
            <a:off x="8002420" y="3995738"/>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1" name="Oval 10">
            <a:extLst>
              <a:ext uri="{FF2B5EF4-FFF2-40B4-BE49-F238E27FC236}">
                <a16:creationId xmlns:a16="http://schemas.microsoft.com/office/drawing/2014/main" id="{B4BCDBAB-0FED-C742-84B3-DCBAE71ADEE6}"/>
              </a:ext>
            </a:extLst>
          </p:cNvPr>
          <p:cNvSpPr/>
          <p:nvPr/>
        </p:nvSpPr>
        <p:spPr>
          <a:xfrm>
            <a:off x="8154820" y="4148138"/>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Oval 11">
            <a:extLst>
              <a:ext uri="{FF2B5EF4-FFF2-40B4-BE49-F238E27FC236}">
                <a16:creationId xmlns:a16="http://schemas.microsoft.com/office/drawing/2014/main" id="{68C8A330-3FC4-884B-B7D7-97A900F45C06}"/>
              </a:ext>
            </a:extLst>
          </p:cNvPr>
          <p:cNvSpPr/>
          <p:nvPr/>
        </p:nvSpPr>
        <p:spPr>
          <a:xfrm>
            <a:off x="8008770" y="4305300"/>
            <a:ext cx="106363" cy="12223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Oval 12">
            <a:extLst>
              <a:ext uri="{FF2B5EF4-FFF2-40B4-BE49-F238E27FC236}">
                <a16:creationId xmlns:a16="http://schemas.microsoft.com/office/drawing/2014/main" id="{6150E545-6B0B-334B-BED0-A89F184FCE38}"/>
              </a:ext>
            </a:extLst>
          </p:cNvPr>
          <p:cNvSpPr/>
          <p:nvPr/>
        </p:nvSpPr>
        <p:spPr>
          <a:xfrm>
            <a:off x="8154820" y="4814888"/>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Oval 13">
            <a:extLst>
              <a:ext uri="{FF2B5EF4-FFF2-40B4-BE49-F238E27FC236}">
                <a16:creationId xmlns:a16="http://schemas.microsoft.com/office/drawing/2014/main" id="{32204EFD-83B2-EC48-A03F-C2855CD5ED8F}"/>
              </a:ext>
            </a:extLst>
          </p:cNvPr>
          <p:cNvSpPr/>
          <p:nvPr/>
        </p:nvSpPr>
        <p:spPr>
          <a:xfrm>
            <a:off x="8569158" y="4243388"/>
            <a:ext cx="107950" cy="122237"/>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Oval 14">
            <a:extLst>
              <a:ext uri="{FF2B5EF4-FFF2-40B4-BE49-F238E27FC236}">
                <a16:creationId xmlns:a16="http://schemas.microsoft.com/office/drawing/2014/main" id="{761F67D8-D099-1F4A-B558-C91271F111D8}"/>
              </a:ext>
            </a:extLst>
          </p:cNvPr>
          <p:cNvSpPr/>
          <p:nvPr/>
        </p:nvSpPr>
        <p:spPr>
          <a:xfrm>
            <a:off x="8769183" y="4449763"/>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Oval 15">
            <a:extLst>
              <a:ext uri="{FF2B5EF4-FFF2-40B4-BE49-F238E27FC236}">
                <a16:creationId xmlns:a16="http://schemas.microsoft.com/office/drawing/2014/main" id="{E87A295C-3330-3645-8F67-8E9B574E68BE}"/>
              </a:ext>
            </a:extLst>
          </p:cNvPr>
          <p:cNvSpPr/>
          <p:nvPr/>
        </p:nvSpPr>
        <p:spPr>
          <a:xfrm>
            <a:off x="8829508" y="4052888"/>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Oval 16">
            <a:extLst>
              <a:ext uri="{FF2B5EF4-FFF2-40B4-BE49-F238E27FC236}">
                <a16:creationId xmlns:a16="http://schemas.microsoft.com/office/drawing/2014/main" id="{7AFDB97A-E581-7B45-A4C0-E8F674D94823}"/>
              </a:ext>
            </a:extLst>
          </p:cNvPr>
          <p:cNvSpPr/>
          <p:nvPr/>
        </p:nvSpPr>
        <p:spPr>
          <a:xfrm>
            <a:off x="9335920" y="4776788"/>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Oval 17">
            <a:extLst>
              <a:ext uri="{FF2B5EF4-FFF2-40B4-BE49-F238E27FC236}">
                <a16:creationId xmlns:a16="http://schemas.microsoft.com/office/drawing/2014/main" id="{8FDB4D1B-0D12-8146-879C-C16ECBE27CCB}"/>
              </a:ext>
            </a:extLst>
          </p:cNvPr>
          <p:cNvSpPr/>
          <p:nvPr/>
        </p:nvSpPr>
        <p:spPr>
          <a:xfrm>
            <a:off x="8988258" y="4649788"/>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Oval 18">
            <a:extLst>
              <a:ext uri="{FF2B5EF4-FFF2-40B4-BE49-F238E27FC236}">
                <a16:creationId xmlns:a16="http://schemas.microsoft.com/office/drawing/2014/main" id="{718F5919-2202-D743-A4D9-745DBB1ABD61}"/>
              </a:ext>
            </a:extLst>
          </p:cNvPr>
          <p:cNvSpPr/>
          <p:nvPr/>
        </p:nvSpPr>
        <p:spPr>
          <a:xfrm>
            <a:off x="8551695" y="3562350"/>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Oval 19">
            <a:extLst>
              <a:ext uri="{FF2B5EF4-FFF2-40B4-BE49-F238E27FC236}">
                <a16:creationId xmlns:a16="http://schemas.microsoft.com/office/drawing/2014/main" id="{10243A04-0882-6149-9B34-3E0D27586B32}"/>
              </a:ext>
            </a:extLst>
          </p:cNvPr>
          <p:cNvSpPr/>
          <p:nvPr/>
        </p:nvSpPr>
        <p:spPr>
          <a:xfrm>
            <a:off x="9154945" y="4387850"/>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Oval 20">
            <a:extLst>
              <a:ext uri="{FF2B5EF4-FFF2-40B4-BE49-F238E27FC236}">
                <a16:creationId xmlns:a16="http://schemas.microsoft.com/office/drawing/2014/main" id="{86A532D4-71E4-DA42-8518-DC1D927983F6}"/>
              </a:ext>
            </a:extLst>
          </p:cNvPr>
          <p:cNvSpPr/>
          <p:nvPr/>
        </p:nvSpPr>
        <p:spPr>
          <a:xfrm>
            <a:off x="9897895" y="5283200"/>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Oval 21">
            <a:extLst>
              <a:ext uri="{FF2B5EF4-FFF2-40B4-BE49-F238E27FC236}">
                <a16:creationId xmlns:a16="http://schemas.microsoft.com/office/drawing/2014/main" id="{ACF7A4E0-100F-F64E-BF81-B3EAD305ED5C}"/>
              </a:ext>
            </a:extLst>
          </p:cNvPr>
          <p:cNvSpPr/>
          <p:nvPr/>
        </p:nvSpPr>
        <p:spPr>
          <a:xfrm>
            <a:off x="8307220" y="4300538"/>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Oval 22">
            <a:extLst>
              <a:ext uri="{FF2B5EF4-FFF2-40B4-BE49-F238E27FC236}">
                <a16:creationId xmlns:a16="http://schemas.microsoft.com/office/drawing/2014/main" id="{94399D0C-E0CD-8443-8F3E-CC79A45725DB}"/>
              </a:ext>
            </a:extLst>
          </p:cNvPr>
          <p:cNvSpPr/>
          <p:nvPr/>
        </p:nvSpPr>
        <p:spPr>
          <a:xfrm>
            <a:off x="8459620" y="4452938"/>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Oval 23">
            <a:extLst>
              <a:ext uri="{FF2B5EF4-FFF2-40B4-BE49-F238E27FC236}">
                <a16:creationId xmlns:a16="http://schemas.microsoft.com/office/drawing/2014/main" id="{43D604A8-7441-AD4F-8B39-BD059ED96DDE}"/>
              </a:ext>
            </a:extLst>
          </p:cNvPr>
          <p:cNvSpPr/>
          <p:nvPr/>
        </p:nvSpPr>
        <p:spPr>
          <a:xfrm>
            <a:off x="8273883" y="4525963"/>
            <a:ext cx="107950" cy="12382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5" name="Rectangle 24">
            <a:extLst>
              <a:ext uri="{FF2B5EF4-FFF2-40B4-BE49-F238E27FC236}">
                <a16:creationId xmlns:a16="http://schemas.microsoft.com/office/drawing/2014/main" id="{5A35E42C-ACAE-204D-B07A-E92AAE409EB6}"/>
              </a:ext>
            </a:extLst>
          </p:cNvPr>
          <p:cNvSpPr/>
          <p:nvPr/>
        </p:nvSpPr>
        <p:spPr>
          <a:xfrm>
            <a:off x="9597858" y="3214688"/>
            <a:ext cx="119062" cy="10001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Rectangle 25">
            <a:extLst>
              <a:ext uri="{FF2B5EF4-FFF2-40B4-BE49-F238E27FC236}">
                <a16:creationId xmlns:a16="http://schemas.microsoft.com/office/drawing/2014/main" id="{C76C7A4F-5E8C-F54B-998A-264C9BC3CB2B}"/>
              </a:ext>
            </a:extLst>
          </p:cNvPr>
          <p:cNvSpPr/>
          <p:nvPr/>
        </p:nvSpPr>
        <p:spPr>
          <a:xfrm>
            <a:off x="10228095" y="3717925"/>
            <a:ext cx="120650" cy="10001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7" name="Rectangle 26">
            <a:extLst>
              <a:ext uri="{FF2B5EF4-FFF2-40B4-BE49-F238E27FC236}">
                <a16:creationId xmlns:a16="http://schemas.microsoft.com/office/drawing/2014/main" id="{57FCB4F3-9A20-EE4B-94D0-AB8F157078AB}"/>
              </a:ext>
            </a:extLst>
          </p:cNvPr>
          <p:cNvSpPr/>
          <p:nvPr/>
        </p:nvSpPr>
        <p:spPr>
          <a:xfrm>
            <a:off x="10228095" y="3216275"/>
            <a:ext cx="120650" cy="10001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8" name="Rectangle 27">
            <a:extLst>
              <a:ext uri="{FF2B5EF4-FFF2-40B4-BE49-F238E27FC236}">
                <a16:creationId xmlns:a16="http://schemas.microsoft.com/office/drawing/2014/main" id="{D4C65D0B-6C97-084D-ACA2-54CDEF131CA3}"/>
              </a:ext>
            </a:extLst>
          </p:cNvPr>
          <p:cNvSpPr/>
          <p:nvPr/>
        </p:nvSpPr>
        <p:spPr>
          <a:xfrm>
            <a:off x="10374145" y="3063875"/>
            <a:ext cx="120650" cy="10001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9" name="Rectangle 28">
            <a:extLst>
              <a:ext uri="{FF2B5EF4-FFF2-40B4-BE49-F238E27FC236}">
                <a16:creationId xmlns:a16="http://schemas.microsoft.com/office/drawing/2014/main" id="{41DFA050-BC56-1240-9A1A-7CC6D904CD02}"/>
              </a:ext>
            </a:extLst>
          </p:cNvPr>
          <p:cNvSpPr/>
          <p:nvPr/>
        </p:nvSpPr>
        <p:spPr>
          <a:xfrm>
            <a:off x="10740858" y="3686175"/>
            <a:ext cx="120650" cy="100013"/>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 name="Rectangle 29">
            <a:extLst>
              <a:ext uri="{FF2B5EF4-FFF2-40B4-BE49-F238E27FC236}">
                <a16:creationId xmlns:a16="http://schemas.microsoft.com/office/drawing/2014/main" id="{0D7B840F-395D-1442-B70A-F3150F417E28}"/>
              </a:ext>
            </a:extLst>
          </p:cNvPr>
          <p:cNvSpPr/>
          <p:nvPr/>
        </p:nvSpPr>
        <p:spPr>
          <a:xfrm>
            <a:off x="10477333" y="3186113"/>
            <a:ext cx="120650" cy="10001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Rectangle 30">
            <a:extLst>
              <a:ext uri="{FF2B5EF4-FFF2-40B4-BE49-F238E27FC236}">
                <a16:creationId xmlns:a16="http://schemas.microsoft.com/office/drawing/2014/main" id="{33DBA496-91E5-F84A-B612-D62B32A15F19}"/>
              </a:ext>
            </a:extLst>
          </p:cNvPr>
          <p:cNvSpPr/>
          <p:nvPr/>
        </p:nvSpPr>
        <p:spPr>
          <a:xfrm>
            <a:off x="10974220" y="3544888"/>
            <a:ext cx="119063" cy="10001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2" name="Rectangle 31">
            <a:extLst>
              <a:ext uri="{FF2B5EF4-FFF2-40B4-BE49-F238E27FC236}">
                <a16:creationId xmlns:a16="http://schemas.microsoft.com/office/drawing/2014/main" id="{F6D04EA4-DEE0-E546-B533-82F00D0D1C3C}"/>
              </a:ext>
            </a:extLst>
          </p:cNvPr>
          <p:cNvSpPr/>
          <p:nvPr/>
        </p:nvSpPr>
        <p:spPr>
          <a:xfrm>
            <a:off x="10812295" y="2909888"/>
            <a:ext cx="120650" cy="10001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3" name="Rectangle 32">
            <a:extLst>
              <a:ext uri="{FF2B5EF4-FFF2-40B4-BE49-F238E27FC236}">
                <a16:creationId xmlns:a16="http://schemas.microsoft.com/office/drawing/2014/main" id="{374A0C6F-5CC9-1C42-98A4-8BBECA98E4E5}"/>
              </a:ext>
            </a:extLst>
          </p:cNvPr>
          <p:cNvSpPr/>
          <p:nvPr/>
        </p:nvSpPr>
        <p:spPr>
          <a:xfrm>
            <a:off x="9715333" y="2389188"/>
            <a:ext cx="120650" cy="10001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4" name="Rectangle 33">
            <a:extLst>
              <a:ext uri="{FF2B5EF4-FFF2-40B4-BE49-F238E27FC236}">
                <a16:creationId xmlns:a16="http://schemas.microsoft.com/office/drawing/2014/main" id="{AC1C058C-E5DD-964D-A0AB-8ADB070D7106}"/>
              </a:ext>
            </a:extLst>
          </p:cNvPr>
          <p:cNvSpPr/>
          <p:nvPr/>
        </p:nvSpPr>
        <p:spPr>
          <a:xfrm>
            <a:off x="11202820" y="2947988"/>
            <a:ext cx="120650" cy="10001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5" name="Rectangle 34">
            <a:extLst>
              <a:ext uri="{FF2B5EF4-FFF2-40B4-BE49-F238E27FC236}">
                <a16:creationId xmlns:a16="http://schemas.microsoft.com/office/drawing/2014/main" id="{1C349BE7-307E-114E-9BCF-061945AA894A}"/>
              </a:ext>
            </a:extLst>
          </p:cNvPr>
          <p:cNvSpPr/>
          <p:nvPr/>
        </p:nvSpPr>
        <p:spPr>
          <a:xfrm>
            <a:off x="10685295" y="2620963"/>
            <a:ext cx="120650" cy="100012"/>
          </a:xfrm>
          <a:prstGeom prst="rec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cxnSp>
        <p:nvCxnSpPr>
          <p:cNvPr id="36" name="Straight Arrow Connector 35">
            <a:extLst>
              <a:ext uri="{FF2B5EF4-FFF2-40B4-BE49-F238E27FC236}">
                <a16:creationId xmlns:a16="http://schemas.microsoft.com/office/drawing/2014/main" id="{8B343201-DC68-3446-928A-67F7051561B7}"/>
              </a:ext>
            </a:extLst>
          </p:cNvPr>
          <p:cNvCxnSpPr>
            <a:cxnSpLocks/>
          </p:cNvCxnSpPr>
          <p:nvPr/>
        </p:nvCxnSpPr>
        <p:spPr>
          <a:xfrm flipV="1">
            <a:off x="10575758" y="4711700"/>
            <a:ext cx="627062" cy="74771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FDD0C7E-54C8-8647-A52E-03AE72C4AD1A}"/>
              </a:ext>
            </a:extLst>
          </p:cNvPr>
          <p:cNvCxnSpPr>
            <a:cxnSpLocks/>
          </p:cNvCxnSpPr>
          <p:nvPr/>
        </p:nvCxnSpPr>
        <p:spPr>
          <a:xfrm>
            <a:off x="7827795" y="2874963"/>
            <a:ext cx="2927350" cy="2709862"/>
          </a:xfrm>
          <a:prstGeom prst="line">
            <a:avLst/>
          </a:prstGeom>
          <a:ln w="19050"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8" name="Straight Connector 37">
            <a:extLst>
              <a:ext uri="{FF2B5EF4-FFF2-40B4-BE49-F238E27FC236}">
                <a16:creationId xmlns:a16="http://schemas.microsoft.com/office/drawing/2014/main" id="{87A85EB5-2179-B840-9A30-F3DF873B8339}"/>
              </a:ext>
            </a:extLst>
          </p:cNvPr>
          <p:cNvCxnSpPr>
            <a:cxnSpLocks/>
          </p:cNvCxnSpPr>
          <p:nvPr/>
        </p:nvCxnSpPr>
        <p:spPr>
          <a:xfrm>
            <a:off x="8469145" y="2171700"/>
            <a:ext cx="2927350" cy="2709863"/>
          </a:xfrm>
          <a:prstGeom prst="line">
            <a:avLst/>
          </a:prstGeom>
          <a:ln w="19050"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9A3109B5-50BB-F244-B449-A5BC80B07FBE}"/>
              </a:ext>
            </a:extLst>
          </p:cNvPr>
          <p:cNvSpPr>
            <a:spLocks noGrp="1"/>
          </p:cNvSpPr>
          <p:nvPr>
            <p:ph type="title"/>
          </p:nvPr>
        </p:nvSpPr>
        <p:spPr>
          <a:xfrm>
            <a:off x="928688" y="685800"/>
            <a:ext cx="9601200" cy="1485900"/>
          </a:xfrm>
        </p:spPr>
        <p:txBody>
          <a:bodyPr/>
          <a:lstStyle/>
          <a:p>
            <a:pPr eaLnBrk="1" hangingPunct="1"/>
            <a:r>
              <a:rPr lang="en-US" altLang="en-US" b="1"/>
              <a:t>ARBRES DE DÉCISION</a:t>
            </a:r>
          </a:p>
        </p:txBody>
      </p:sp>
      <p:sp>
        <p:nvSpPr>
          <p:cNvPr id="35843" name="Content Placeholder 2">
            <a:extLst>
              <a:ext uri="{FF2B5EF4-FFF2-40B4-BE49-F238E27FC236}">
                <a16:creationId xmlns:a16="http://schemas.microsoft.com/office/drawing/2014/main" id="{19394C11-74C1-FC45-A7D4-322F1A5AF28A}"/>
              </a:ext>
            </a:extLst>
          </p:cNvPr>
          <p:cNvSpPr>
            <a:spLocks noGrp="1"/>
          </p:cNvSpPr>
          <p:nvPr>
            <p:ph idx="1"/>
          </p:nvPr>
        </p:nvSpPr>
        <p:spPr>
          <a:xfrm>
            <a:off x="928688" y="2171700"/>
            <a:ext cx="5000625" cy="4140200"/>
          </a:xfrm>
        </p:spPr>
        <p:txBody>
          <a:bodyPr/>
          <a:lstStyle/>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Les arbres de décision sont peut-être la plus </a:t>
            </a:r>
            <a:r>
              <a:rPr lang="fr-FR" altLang="en-US" sz="2400" b="1" dirty="0">
                <a:latin typeface="Dagny OT" panose="020B0504020201020104" pitchFamily="34" charset="77"/>
              </a:rPr>
              <a:t>intuitive</a:t>
            </a:r>
            <a:r>
              <a:rPr lang="fr-FR" altLang="en-US" sz="2400" dirty="0">
                <a:latin typeface="Dagny OT" panose="020B0504020201020104" pitchFamily="34" charset="77"/>
              </a:rPr>
              <a:t> de ces méthodes.</a:t>
            </a:r>
          </a:p>
          <a:p>
            <a:pPr marL="0" indent="0" algn="just" eaLnBrk="1" hangingPunct="1">
              <a:lnSpc>
                <a:spcPct val="100000"/>
              </a:lnSpc>
              <a:buFont typeface="Franklin Gothic Book" panose="020B0503020102020204" pitchFamily="34" charset="0"/>
              <a:buNone/>
            </a:pPr>
            <a:endParaRPr lang="fr-FR" altLang="en-US" sz="24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La classification est réalisée en suivant un chemin le long de l'arbre, depuis sa </a:t>
            </a:r>
            <a:r>
              <a:rPr lang="fr-FR" altLang="en-US" sz="2400" b="1" dirty="0">
                <a:latin typeface="Dagny OT" panose="020B0504020201020104" pitchFamily="34" charset="77"/>
              </a:rPr>
              <a:t>racine</a:t>
            </a:r>
            <a:r>
              <a:rPr lang="fr-FR" altLang="en-US" sz="2400" dirty="0">
                <a:latin typeface="Dagny OT" panose="020B0504020201020104" pitchFamily="34" charset="77"/>
              </a:rPr>
              <a:t>, en passant par ses </a:t>
            </a:r>
            <a:r>
              <a:rPr lang="fr-FR" altLang="en-US" sz="2400" b="1" dirty="0">
                <a:latin typeface="Dagny OT" panose="020B0504020201020104" pitchFamily="34" charset="77"/>
              </a:rPr>
              <a:t>branches</a:t>
            </a:r>
            <a:r>
              <a:rPr lang="fr-FR" altLang="en-US" sz="2400" dirty="0">
                <a:latin typeface="Dagny OT" panose="020B0504020201020104" pitchFamily="34" charset="77"/>
              </a:rPr>
              <a:t>, jusqu'à ses </a:t>
            </a:r>
            <a:r>
              <a:rPr lang="fr-FR" altLang="en-US" sz="2400" b="1" dirty="0">
                <a:latin typeface="Dagny OT" panose="020B0504020201020104" pitchFamily="34" charset="77"/>
              </a:rPr>
              <a:t>feuilles</a:t>
            </a:r>
            <a:r>
              <a:rPr lang="fr-FR" altLang="en-US" sz="2400" dirty="0">
                <a:latin typeface="Dagny OT" panose="020B0504020201020104" pitchFamily="34" charset="77"/>
              </a:rPr>
              <a:t>.</a:t>
            </a:r>
            <a:endParaRPr lang="en-CA" altLang="en-US" sz="2400" dirty="0">
              <a:latin typeface="Dagny OT" panose="020B0504020201020104" pitchFamily="34" charset="77"/>
            </a:endParaRPr>
          </a:p>
        </p:txBody>
      </p:sp>
      <p:sp>
        <p:nvSpPr>
          <p:cNvPr id="35844" name="Rectangle 7">
            <a:extLst>
              <a:ext uri="{FF2B5EF4-FFF2-40B4-BE49-F238E27FC236}">
                <a16:creationId xmlns:a16="http://schemas.microsoft.com/office/drawing/2014/main" id="{9674A259-EFEC-B246-A855-47FE738A80B7}"/>
              </a:ext>
            </a:extLst>
          </p:cNvPr>
          <p:cNvSpPr>
            <a:spLocks noChangeArrowheads="1"/>
          </p:cNvSpPr>
          <p:nvPr/>
        </p:nvSpPr>
        <p:spPr bwMode="auto">
          <a:xfrm>
            <a:off x="6035675" y="0"/>
            <a:ext cx="61055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CA" altLang="en-US">
                <a:latin typeface="Dagny OT" panose="020B0504020201020104" pitchFamily="34" charset="77"/>
                <a:ea typeface="Helvetica Light" panose="020B0403020202020204" pitchFamily="34" charset="0"/>
                <a:cs typeface="Helvetica Light" panose="020B0403020202020204" pitchFamily="34" charset="0"/>
              </a:rPr>
              <a:t>[adapted from A. Ng, K. Soo, </a:t>
            </a:r>
            <a:r>
              <a:rPr lang="en-CA" altLang="en-US" i="1">
                <a:latin typeface="Dagny OT" panose="020B0504020201020104" pitchFamily="34" charset="77"/>
                <a:ea typeface="Helvetica Light" panose="020B0403020202020204" pitchFamily="34" charset="0"/>
                <a:cs typeface="Helvetica Light" panose="020B0403020202020204" pitchFamily="34" charset="0"/>
              </a:rPr>
              <a:t>Numsense!</a:t>
            </a:r>
            <a:r>
              <a:rPr lang="en-CA" altLang="en-US">
                <a:latin typeface="Dagny OT" panose="020B0504020201020104" pitchFamily="34" charset="77"/>
                <a:ea typeface="Helvetica Light" panose="020B0403020202020204" pitchFamily="34" charset="0"/>
                <a:cs typeface="Helvetica Light" panose="020B0403020202020204" pitchFamily="34" charset="0"/>
              </a:rPr>
              <a:t>, Surviving a Disaster]</a:t>
            </a:r>
            <a:endParaRPr lang="en-US" altLang="en-US">
              <a:latin typeface="Dagny OT" panose="020B0504020201020104" pitchFamily="34" charset="77"/>
            </a:endParaRPr>
          </a:p>
        </p:txBody>
      </p:sp>
      <p:pic>
        <p:nvPicPr>
          <p:cNvPr id="35845" name="Picture 6">
            <a:extLst>
              <a:ext uri="{FF2B5EF4-FFF2-40B4-BE49-F238E27FC236}">
                <a16:creationId xmlns:a16="http://schemas.microsoft.com/office/drawing/2014/main" id="{91A87726-2317-0B4F-866B-27094EA47B3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180138" y="2171700"/>
            <a:ext cx="5940425" cy="330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A11D4009-6904-5444-B1AB-B5B4C47EC039}"/>
              </a:ext>
            </a:extLst>
          </p:cNvPr>
          <p:cNvSpPr>
            <a:spLocks noGrp="1"/>
          </p:cNvSpPr>
          <p:nvPr>
            <p:ph type="title"/>
          </p:nvPr>
        </p:nvSpPr>
        <p:spPr/>
        <p:txBody>
          <a:bodyPr/>
          <a:lstStyle/>
          <a:p>
            <a:pPr eaLnBrk="1" hangingPunct="1"/>
            <a:r>
              <a:rPr lang="en-CA" altLang="en-US" b="1"/>
              <a:t>D'AUTRES POINTS DE RÉFLEXION</a:t>
            </a:r>
            <a:endParaRPr lang="en-US" altLang="en-US" b="1"/>
          </a:p>
        </p:txBody>
      </p:sp>
      <p:sp>
        <p:nvSpPr>
          <p:cNvPr id="36867" name="Content Placeholder 2">
            <a:extLst>
              <a:ext uri="{FF2B5EF4-FFF2-40B4-BE49-F238E27FC236}">
                <a16:creationId xmlns:a16="http://schemas.microsoft.com/office/drawing/2014/main" id="{CCF4F77F-2C76-BC45-B776-DEB1B5F6E31F}"/>
              </a:ext>
            </a:extLst>
          </p:cNvPr>
          <p:cNvSpPr>
            <a:spLocks noGrp="1"/>
          </p:cNvSpPr>
          <p:nvPr>
            <p:ph idx="1"/>
          </p:nvPr>
        </p:nvSpPr>
        <p:spPr/>
        <p:txBody>
          <a:bodyPr/>
          <a:lstStyle/>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La classification est liée à</a:t>
            </a:r>
            <a:r>
              <a:rPr lang="fr-FR" altLang="en-US" sz="2400" b="1" dirty="0">
                <a:latin typeface="Dagny OT" panose="020B0504020201020104" pitchFamily="34" charset="77"/>
              </a:rPr>
              <a:t> l'estimation des probabilités</a:t>
            </a:r>
            <a:endParaRPr lang="en-CA" altLang="en-US" sz="2400" b="1" dirty="0">
              <a:latin typeface="Dagny OT" panose="020B0504020201020104" pitchFamily="34" charset="77"/>
            </a:endParaRPr>
          </a:p>
          <a:p>
            <a:pPr lvl="1" algn="just" eaLnBrk="1" hangingPunct="1">
              <a:lnSpc>
                <a:spcPct val="100000"/>
              </a:lnSpc>
              <a:buFont typeface="Wingdings" pitchFamily="2" charset="2"/>
              <a:buChar char="§"/>
            </a:pPr>
            <a:r>
              <a:rPr lang="fr-FR" altLang="en-US" i="0" dirty="0">
                <a:latin typeface="Dagny OT" panose="020B0504020201020104" pitchFamily="34" charset="77"/>
              </a:rPr>
              <a:t>les approches basées sur des modèles de régression pourraient s'avérer utiles</a:t>
            </a:r>
            <a:endParaRPr lang="en-CA" altLang="en-US" sz="5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endParaRPr lang="fr-FR" altLang="en-US" sz="100" b="1"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b="1" dirty="0">
                <a:latin typeface="Dagny OT" panose="020B0504020201020104" pitchFamily="34" charset="77"/>
              </a:rPr>
              <a:t>Les occurrences rares </a:t>
            </a:r>
            <a:r>
              <a:rPr lang="fr-FR" altLang="en-US" sz="2400" dirty="0">
                <a:latin typeface="Dagny OT" panose="020B0504020201020104" pitchFamily="34" charset="77"/>
              </a:rPr>
              <a:t>(souvent plus intéressantes/importantes) continuent de perturber les tentatives de classification</a:t>
            </a:r>
            <a:endParaRPr lang="en-CA" altLang="en-US" sz="2400" dirty="0">
              <a:latin typeface="Dagny OT" panose="020B0504020201020104" pitchFamily="34" charset="77"/>
            </a:endParaRPr>
          </a:p>
          <a:p>
            <a:pPr lvl="1" algn="just" eaLnBrk="1" hangingPunct="1">
              <a:lnSpc>
                <a:spcPct val="100000"/>
              </a:lnSpc>
              <a:buFont typeface="Wingdings" pitchFamily="2" charset="2"/>
              <a:buChar char="§"/>
            </a:pPr>
            <a:r>
              <a:rPr lang="fr-FR" altLang="en-US" i="0" dirty="0">
                <a:latin typeface="Dagny OT" panose="020B0504020201020104" pitchFamily="34" charset="77"/>
              </a:rPr>
              <a:t>les données historiques du réacteur nucléaire de Fukushima avant la fusion n'ont pas pu être utilisées pour tirer des conclusions sur les fusions.</a:t>
            </a:r>
            <a:endParaRPr lang="en-CA" altLang="en-US" sz="5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endParaRPr lang="fr-FR" altLang="en-US" sz="100" b="1"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b="1" dirty="0">
                <a:latin typeface="Dagny OT" panose="020B0504020201020104" pitchFamily="34" charset="77"/>
              </a:rPr>
              <a:t>« Rien n’est gratuit » </a:t>
            </a:r>
            <a:r>
              <a:rPr lang="en-CA" altLang="en-US" sz="2400" b="1" dirty="0">
                <a:latin typeface="Dagny OT" panose="020B0504020201020104" pitchFamily="34" charset="77"/>
              </a:rPr>
              <a:t>:</a:t>
            </a:r>
            <a:r>
              <a:rPr lang="en-CA" altLang="en-US" sz="2400" dirty="0">
                <a:latin typeface="Dagny OT" panose="020B0504020201020104" pitchFamily="34" charset="77"/>
              </a:rPr>
              <a:t> </a:t>
            </a:r>
            <a:r>
              <a:rPr lang="fr-FR" altLang="en-US" sz="2400" dirty="0">
                <a:latin typeface="Dagny OT" panose="020B0504020201020104" pitchFamily="34" charset="77"/>
              </a:rPr>
              <a:t>Aucun classificateur ne donne les meilleurs résultats pour toutes les données. </a:t>
            </a:r>
            <a:endParaRPr lang="en-CA" altLang="en-US" sz="500" dirty="0">
              <a:latin typeface="Dagny OT" panose="020B0504020201020104" pitchFamily="34" charset="77"/>
              <a:ea typeface="Helvetica" pitchFamily="2" charset="0"/>
              <a:cs typeface="Helvetica" pitchFamily="2" charset="0"/>
            </a:endParaRP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a typeface="Helvetica" pitchFamily="2" charset="0"/>
              <a:cs typeface="Helvetica" pitchFamily="2" charset="0"/>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ea typeface="Helvetica" pitchFamily="2" charset="0"/>
                <a:cs typeface="Helvetica" pitchFamily="2" charset="0"/>
              </a:rPr>
              <a:t>Avec les </a:t>
            </a:r>
            <a:r>
              <a:rPr lang="fr-FR" altLang="en-US" sz="2400" dirty="0" err="1">
                <a:latin typeface="Dagny OT" panose="020B0504020201020104" pitchFamily="34" charset="77"/>
                <a:ea typeface="Helvetica" pitchFamily="2" charset="0"/>
                <a:cs typeface="Helvetica" pitchFamily="2" charset="0"/>
              </a:rPr>
              <a:t>mégadonnées</a:t>
            </a:r>
            <a:r>
              <a:rPr lang="fr-FR" altLang="en-US" sz="2400" dirty="0">
                <a:latin typeface="Dagny OT" panose="020B0504020201020104" pitchFamily="34" charset="77"/>
                <a:ea typeface="Helvetica" pitchFamily="2" charset="0"/>
                <a:cs typeface="Helvetica" pitchFamily="2" charset="0"/>
              </a:rPr>
              <a:t>, on doit également tenir compte de l'</a:t>
            </a:r>
            <a:r>
              <a:rPr lang="fr-FR" altLang="en-US" sz="2400" b="1" dirty="0">
                <a:latin typeface="Dagny OT" panose="020B0504020201020104" pitchFamily="34" charset="77"/>
                <a:ea typeface="Helvetica" pitchFamily="2" charset="0"/>
                <a:cs typeface="Helvetica" pitchFamily="2" charset="0"/>
              </a:rPr>
              <a:t>efficacité</a:t>
            </a:r>
            <a:r>
              <a:rPr lang="fr-FR" altLang="en-US" sz="2400" dirty="0">
                <a:latin typeface="Dagny OT" panose="020B0504020201020104" pitchFamily="34" charset="77"/>
                <a:ea typeface="Helvetica" pitchFamily="2" charset="0"/>
                <a:cs typeface="Helvetica" pitchFamily="2" charset="0"/>
              </a:rPr>
              <a:t>.</a:t>
            </a:r>
            <a:endParaRPr lang="en-CA" altLang="en-US" sz="2400" dirty="0">
              <a:latin typeface="Dagny OT" panose="020B0504020201020104" pitchFamily="34" charset="77"/>
              <a:ea typeface="Helvetica" pitchFamily="2" charset="0"/>
              <a:cs typeface="Helvetica" pitchFamily="2" charset="0"/>
            </a:endParaRPr>
          </a:p>
        </p:txBody>
      </p: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3">
            <a:extLst>
              <a:ext uri="{FF2B5EF4-FFF2-40B4-BE49-F238E27FC236}">
                <a16:creationId xmlns:a16="http://schemas.microsoft.com/office/drawing/2014/main" id="{B0528C63-04AA-014B-9FCF-618E775EBBC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85850" y="1644650"/>
            <a:ext cx="11106150" cy="5213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7891" name="Title 5">
            <a:extLst>
              <a:ext uri="{FF2B5EF4-FFF2-40B4-BE49-F238E27FC236}">
                <a16:creationId xmlns:a16="http://schemas.microsoft.com/office/drawing/2014/main" id="{FDF6608D-68BE-1E42-80F8-034CB70181A3}"/>
              </a:ext>
            </a:extLst>
          </p:cNvPr>
          <p:cNvSpPr>
            <a:spLocks noGrp="1"/>
          </p:cNvSpPr>
          <p:nvPr>
            <p:ph type="title"/>
          </p:nvPr>
        </p:nvSpPr>
        <p:spPr/>
        <p:txBody>
          <a:bodyPr/>
          <a:lstStyle/>
          <a:p>
            <a:pPr eaLnBrk="1" hangingPunct="1"/>
            <a:r>
              <a:rPr lang="en-US" altLang="en-US" b="1"/>
              <a:t>ÉVALUATION DE LA PERFORMANCE</a:t>
            </a:r>
          </a:p>
        </p:txBody>
      </p:sp>
      <p:pic>
        <p:nvPicPr>
          <p:cNvPr id="4" name="Picture 3">
            <a:extLst>
              <a:ext uri="{FF2B5EF4-FFF2-40B4-BE49-F238E27FC236}">
                <a16:creationId xmlns:a16="http://schemas.microsoft.com/office/drawing/2014/main" id="{4DD13EDF-C8FD-6340-9D80-FAB6CF20DADE}"/>
              </a:ext>
            </a:extLst>
          </p:cNvPr>
          <p:cNvPicPr>
            <a:picLocks noChangeAspect="1"/>
          </p:cNvPicPr>
          <p:nvPr/>
        </p:nvPicPr>
        <p:blipFill>
          <a:blip r:embed="rId3"/>
          <a:stretch>
            <a:fillRect/>
          </a:stretch>
        </p:blipFill>
        <p:spPr>
          <a:xfrm>
            <a:off x="11162483" y="72247"/>
            <a:ext cx="995782" cy="799945"/>
          </a:xfrm>
          <a:prstGeom prst="rect">
            <a:avLst/>
          </a:prstGeom>
        </p:spPr>
      </p:pic>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6EDFA-27C6-1E47-82A2-673B40BB591C}"/>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en-US" dirty="0">
                <a:ea typeface="Charter Roman" charset="0"/>
                <a:cs typeface="Charter Roman" charset="0"/>
              </a:rPr>
              <a:t>REGROUPEMENT</a:t>
            </a:r>
          </a:p>
        </p:txBody>
      </p:sp>
      <p:sp>
        <p:nvSpPr>
          <p:cNvPr id="38915" name="Text Placeholder 4">
            <a:extLst>
              <a:ext uri="{FF2B5EF4-FFF2-40B4-BE49-F238E27FC236}">
                <a16:creationId xmlns:a16="http://schemas.microsoft.com/office/drawing/2014/main" id="{9E7249C2-7A20-3D46-B95B-4BF5F6E1BD22}"/>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en-US" altLang="en-US"/>
              <a:t>APPRENTISSAGE STATISTIQUE</a:t>
            </a:r>
          </a:p>
        </p:txBody>
      </p:sp>
      <p:sp>
        <p:nvSpPr>
          <p:cNvPr id="38916" name="Rectangle 2">
            <a:extLst>
              <a:ext uri="{FF2B5EF4-FFF2-40B4-BE49-F238E27FC236}">
                <a16:creationId xmlns:a16="http://schemas.microsoft.com/office/drawing/2014/main" id="{D2D8960D-02BD-EF48-B987-50B6A55C5C8F}"/>
              </a:ext>
            </a:extLst>
          </p:cNvPr>
          <p:cNvSpPr>
            <a:spLocks noChangeArrowheads="1"/>
          </p:cNvSpPr>
          <p:nvPr/>
        </p:nvSpPr>
        <p:spPr bwMode="auto">
          <a:xfrm>
            <a:off x="-44861" y="4790802"/>
            <a:ext cx="3718746" cy="200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 Les données ne sont pas des informations, les informations ne sont pas des connaissances, les connaissances ne sont pas la compréhension, la compréhension n'est pas la sagesse. » </a:t>
            </a:r>
          </a:p>
          <a:p>
            <a:pPr algn="ctr" eaLnBrk="1" hangingPunct="1"/>
            <a:r>
              <a:rPr lang="en-US" altLang="en-US" sz="16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a:t>
            </a:r>
            <a:r>
              <a:rPr lang="en-US" altLang="en-US" sz="1600" dirty="0">
                <a:solidFill>
                  <a:schemeClr val="tx2"/>
                </a:solidFill>
                <a:latin typeface="Dagny OT" panose="020B0504020201020104" pitchFamily="34" charset="77"/>
              </a:rPr>
              <a:t>C. Stoll)</a:t>
            </a:r>
            <a:endParaRPr lang="en-US" altLang="en-US" dirty="0"/>
          </a:p>
        </p:txBody>
      </p:sp>
    </p:spTree>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2" name="Title 1">
            <a:extLst>
              <a:ext uri="{FF2B5EF4-FFF2-40B4-BE49-F238E27FC236}">
                <a16:creationId xmlns:a16="http://schemas.microsoft.com/office/drawing/2014/main" id="{EB773F3A-5F11-BA4F-B9CD-B2530F3A5D3A}"/>
              </a:ext>
            </a:extLst>
          </p:cNvPr>
          <p:cNvSpPr>
            <a:spLocks noGrp="1"/>
          </p:cNvSpPr>
          <p:nvPr>
            <p:ph type="title"/>
          </p:nvPr>
        </p:nvSpPr>
        <p:spPr/>
        <p:txBody>
          <a:bodyPr/>
          <a:lstStyle/>
          <a:p>
            <a:pPr eaLnBrk="1" hangingPunct="1"/>
            <a:r>
              <a:rPr lang="en-US" altLang="en-US" b="1"/>
              <a:t>APERÇU DU REGROUPEMENT</a:t>
            </a:r>
            <a:endParaRPr lang="en-US" altLang="en-US" sz="2400" b="1"/>
          </a:p>
        </p:txBody>
      </p:sp>
      <p:sp>
        <p:nvSpPr>
          <p:cNvPr id="3" name="Content Placeholder 2">
            <a:extLst>
              <a:ext uri="{FF2B5EF4-FFF2-40B4-BE49-F238E27FC236}">
                <a16:creationId xmlns:a16="http://schemas.microsoft.com/office/drawing/2014/main" id="{C849D58C-7B70-C746-8729-DDA673B9F90D}"/>
              </a:ext>
            </a:extLst>
          </p:cNvPr>
          <p:cNvSpPr>
            <a:spLocks noGrp="1"/>
          </p:cNvSpPr>
          <p:nvPr>
            <p:ph idx="1"/>
          </p:nvPr>
        </p:nvSpPr>
        <p:spPr>
          <a:xfrm>
            <a:off x="1371599" y="2286000"/>
            <a:ext cx="10126717" cy="3581400"/>
          </a:xfrm>
        </p:spPr>
        <p:txBody>
          <a:bodyPr rtlCol="0">
            <a:normAutofit/>
          </a:bodyPr>
          <a:lstStyle/>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0"/>
              </a:rPr>
              <a:t>Dans un </a:t>
            </a:r>
            <a:r>
              <a:rPr lang="fr-FR" sz="2400" b="1" dirty="0">
                <a:latin typeface="Dagny OT" panose="020B0504020201020104" pitchFamily="34" charset="0"/>
              </a:rPr>
              <a:t>regroupement</a:t>
            </a:r>
            <a:r>
              <a:rPr lang="fr-FR" sz="2400" dirty="0">
                <a:latin typeface="Dagny OT" panose="020B0504020201020104" pitchFamily="34" charset="0"/>
              </a:rPr>
              <a:t>, les données sont réparties en groupes formés naturellement. Dans chaque groupe, les points de données sont similaires; d'un groupe à un autre, les points de données sont distincts.</a:t>
            </a:r>
          </a:p>
          <a:p>
            <a:pPr marL="384048" indent="-384048" algn="just" eaLnBrk="1" fontAlgn="auto" hangingPunct="1">
              <a:lnSpc>
                <a:spcPct val="100000"/>
              </a:lnSpc>
              <a:defRPr/>
            </a:pPr>
            <a:endParaRPr lang="en-US" dirty="0">
              <a:latin typeface="Dagny OT" panose="020B0504020201020104" pitchFamily="34" charset="0"/>
            </a:endParaRPr>
          </a:p>
          <a:p>
            <a:pPr marL="384048" indent="-384048" algn="just" eaLnBrk="1" fontAlgn="auto" hangingPunct="1">
              <a:lnSpc>
                <a:spcPct val="100000"/>
              </a:lnSpc>
              <a:defRPr/>
            </a:pPr>
            <a:endParaRPr lang="en-US" dirty="0">
              <a:latin typeface="Dagny OT" panose="020B0504020201020104" pitchFamily="34" charset="0"/>
            </a:endParaRPr>
          </a:p>
          <a:p>
            <a:pPr marL="384048" indent="-384048" algn="just" eaLnBrk="1" fontAlgn="auto" hangingPunct="1">
              <a:lnSpc>
                <a:spcPct val="100000"/>
              </a:lnSpc>
              <a:defRPr/>
            </a:pPr>
            <a:endParaRPr lang="en-US" dirty="0">
              <a:latin typeface="Dagny OT" panose="020B0504020201020104" pitchFamily="34" charset="0"/>
            </a:endParaRPr>
          </a:p>
          <a:p>
            <a:pPr marL="384048" indent="-384048" algn="just" eaLnBrk="1" fontAlgn="auto" hangingPunct="1">
              <a:lnSpc>
                <a:spcPct val="100000"/>
              </a:lnSpc>
              <a:defRPr/>
            </a:pPr>
            <a:endParaRPr lang="en-US" dirty="0">
              <a:latin typeface="Dagny OT" panose="020B0504020201020104" pitchFamily="34" charset="0"/>
            </a:endParaRPr>
          </a:p>
          <a:p>
            <a:pPr marL="384048" indent="-384048" algn="just" eaLnBrk="1" fontAlgn="auto" hangingPunct="1">
              <a:lnSpc>
                <a:spcPct val="100000"/>
              </a:lnSpc>
              <a:defRPr/>
            </a:pPr>
            <a:endParaRPr lang="en-US" dirty="0">
              <a:latin typeface="Dagny OT" panose="020B0504020201020104" pitchFamily="34" charset="0"/>
            </a:endParaRPr>
          </a:p>
          <a:p>
            <a:pPr marL="384048" indent="-384048" algn="just" eaLnBrk="1" fontAlgn="auto" hangingPunct="1">
              <a:lnSpc>
                <a:spcPct val="100000"/>
              </a:lnSpc>
              <a:defRPr/>
            </a:pPr>
            <a:endParaRPr lang="en-US" sz="1000" dirty="0">
              <a:latin typeface="Dagny OT" panose="020B0504020201020104" pitchFamily="34" charset="0"/>
            </a:endParaRPr>
          </a:p>
        </p:txBody>
      </p:sp>
      <p:pic>
        <p:nvPicPr>
          <p:cNvPr id="39939" name="Picture 3">
            <a:extLst>
              <a:ext uri="{FF2B5EF4-FFF2-40B4-BE49-F238E27FC236}">
                <a16:creationId xmlns:a16="http://schemas.microsoft.com/office/drawing/2014/main" id="{67830124-9297-1049-B404-CE10BC6A3A36}"/>
              </a:ext>
            </a:extLst>
          </p:cNvPr>
          <p:cNvPicPr>
            <a:picLocks noChangeAspect="1"/>
          </p:cNvPicPr>
          <p:nvPr/>
        </p:nvPicPr>
        <p:blipFill>
          <a:blip r:embed="rId2">
            <a:extLst>
              <a:ext uri="{28A0092B-C50C-407E-A947-70E740481C1C}">
                <a14:useLocalDpi xmlns:a14="http://schemas.microsoft.com/office/drawing/2010/main" val="0"/>
              </a:ext>
            </a:extLst>
          </a:blip>
          <a:srcRect t="1707" b="1707"/>
          <a:stretch>
            <a:fillRect/>
          </a:stretch>
        </p:blipFill>
        <p:spPr bwMode="auto">
          <a:xfrm>
            <a:off x="5273729" y="4727460"/>
            <a:ext cx="6908800" cy="2033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940" name="Rectangle 6">
            <a:extLst>
              <a:ext uri="{FF2B5EF4-FFF2-40B4-BE49-F238E27FC236}">
                <a16:creationId xmlns:a16="http://schemas.microsoft.com/office/drawing/2014/main" id="{BE383FA9-81D5-DE44-BDBB-D9873B85B037}"/>
              </a:ext>
            </a:extLst>
          </p:cNvPr>
          <p:cNvSpPr>
            <a:spLocks noChangeArrowheads="1"/>
          </p:cNvSpPr>
          <p:nvPr/>
        </p:nvSpPr>
        <p:spPr bwMode="auto">
          <a:xfrm>
            <a:off x="5218114" y="3527310"/>
            <a:ext cx="3352800" cy="1200150"/>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dirty="0">
                <a:latin typeface="Dagny OT" panose="020B0504020201020104" pitchFamily="34" charset="77"/>
              </a:rPr>
              <a:t>distance moyenne entre les points dans le même groupe (</a:t>
            </a:r>
            <a:r>
              <a:rPr lang="fr-CA" altLang="en-US" b="1" dirty="0">
                <a:latin typeface="Dagny OT" panose="020B0504020201020104" pitchFamily="34" charset="77"/>
              </a:rPr>
              <a:t>de préférence, une courte distance</a:t>
            </a:r>
            <a:r>
              <a:rPr lang="fr-CA" altLang="en-US" dirty="0">
                <a:latin typeface="Dagny OT" panose="020B0504020201020104" pitchFamily="34" charset="77"/>
              </a:rPr>
              <a:t>)</a:t>
            </a:r>
          </a:p>
        </p:txBody>
      </p:sp>
      <p:sp>
        <p:nvSpPr>
          <p:cNvPr id="39941" name="Rectangle 7">
            <a:extLst>
              <a:ext uri="{FF2B5EF4-FFF2-40B4-BE49-F238E27FC236}">
                <a16:creationId xmlns:a16="http://schemas.microsoft.com/office/drawing/2014/main" id="{E7D4511F-8180-8441-9195-F68B93D1BF6B}"/>
              </a:ext>
            </a:extLst>
          </p:cNvPr>
          <p:cNvSpPr>
            <a:spLocks noChangeArrowheads="1"/>
          </p:cNvSpPr>
          <p:nvPr/>
        </p:nvSpPr>
        <p:spPr bwMode="auto">
          <a:xfrm>
            <a:off x="8570118" y="3615531"/>
            <a:ext cx="3603625" cy="92233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dirty="0">
                <a:latin typeface="Dagny OT" panose="020B0504020201020104" pitchFamily="34" charset="77"/>
              </a:rPr>
              <a:t>distance moyenne entre les points dans le groupe voisin (</a:t>
            </a:r>
            <a:r>
              <a:rPr lang="fr-CA" altLang="en-US" b="1" dirty="0">
                <a:latin typeface="Dagny OT" panose="020B0504020201020104" pitchFamily="34" charset="77"/>
              </a:rPr>
              <a:t>de préférence, une grande distance</a:t>
            </a:r>
            <a:r>
              <a:rPr lang="fr-CA" altLang="en-US" dirty="0">
                <a:latin typeface="Dagny OT" panose="020B0504020201020104" pitchFamily="34" charset="77"/>
              </a:rPr>
              <a:t>)</a:t>
            </a:r>
          </a:p>
        </p:txBody>
      </p:sp>
      <p:sp>
        <p:nvSpPr>
          <p:cNvPr id="39943" name="Content Placeholder 2">
            <a:extLst>
              <a:ext uri="{FF2B5EF4-FFF2-40B4-BE49-F238E27FC236}">
                <a16:creationId xmlns:a16="http://schemas.microsoft.com/office/drawing/2014/main" id="{121C1C5D-8093-0D4F-895E-C3EC87D9ED19}"/>
              </a:ext>
            </a:extLst>
          </p:cNvPr>
          <p:cNvSpPr txBox="1">
            <a:spLocks/>
          </p:cNvSpPr>
          <p:nvPr/>
        </p:nvSpPr>
        <p:spPr bwMode="auto">
          <a:xfrm>
            <a:off x="1371600" y="3980541"/>
            <a:ext cx="3925888" cy="1265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algn="just" defTabSz="914400" eaLnBrk="1" hangingPunct="1">
              <a:lnSpc>
                <a:spcPct val="100000"/>
              </a:lnSpc>
              <a:spcAft>
                <a:spcPct val="0"/>
              </a:spcAft>
              <a:buFont typeface="Arial" panose="020B0604020202020204" pitchFamily="34" charset="0"/>
              <a:buNone/>
            </a:pPr>
            <a:r>
              <a:rPr lang="fr-FR" altLang="en-US" sz="2400" dirty="0">
                <a:solidFill>
                  <a:schemeClr val="tx1"/>
                </a:solidFill>
                <a:latin typeface="Dagny OT" panose="020B0504020201020104" pitchFamily="34" charset="77"/>
              </a:rPr>
              <a:t>Les étiquettes des groupes ne sont </a:t>
            </a:r>
            <a:r>
              <a:rPr lang="fr-FR" altLang="en-US" sz="2400" b="1" dirty="0">
                <a:solidFill>
                  <a:schemeClr val="tx1"/>
                </a:solidFill>
                <a:latin typeface="Dagny OT" panose="020B0504020201020104" pitchFamily="34" charset="77"/>
              </a:rPr>
              <a:t>pas déterminées </a:t>
            </a:r>
            <a:r>
              <a:rPr lang="fr-FR" altLang="en-US" sz="2400" dirty="0">
                <a:solidFill>
                  <a:schemeClr val="tx1"/>
                </a:solidFill>
                <a:latin typeface="Dagny OT" panose="020B0504020201020104" pitchFamily="34" charset="77"/>
              </a:rPr>
              <a:t>au préalable (apprentissage non supervisé).</a:t>
            </a:r>
          </a:p>
        </p:txBody>
      </p:sp>
    </p:spTree>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62" name="Picture 1">
            <a:extLst>
              <a:ext uri="{FF2B5EF4-FFF2-40B4-BE49-F238E27FC236}">
                <a16:creationId xmlns:a16="http://schemas.microsoft.com/office/drawing/2014/main" id="{CF628FE6-D0AE-D84E-AA29-FC004247003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97138" y="574675"/>
            <a:ext cx="7088187" cy="583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63" name="Rectangle 2">
            <a:extLst>
              <a:ext uri="{FF2B5EF4-FFF2-40B4-BE49-F238E27FC236}">
                <a16:creationId xmlns:a16="http://schemas.microsoft.com/office/drawing/2014/main" id="{83DB29EA-85C2-B942-86CF-EC41B25822C8}"/>
              </a:ext>
            </a:extLst>
          </p:cNvPr>
          <p:cNvSpPr>
            <a:spLocks noChangeArrowheads="1"/>
          </p:cNvSpPr>
          <p:nvPr/>
        </p:nvSpPr>
        <p:spPr bwMode="auto">
          <a:xfrm>
            <a:off x="8963025" y="5888038"/>
            <a:ext cx="82391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a:r>
              <a:rPr lang="fr-CA" altLang="en-US" sz="2800">
                <a:latin typeface="Dagny OT" panose="020B0504020201020104" pitchFamily="34" charset="77"/>
                <a:ea typeface="Helvetica Light" panose="020B0403020202020204" pitchFamily="34" charset="0"/>
                <a:cs typeface="Helvetica Light" panose="020B0403020202020204" pitchFamily="34" charset="0"/>
              </a:rPr>
              <a:t>Âge</a:t>
            </a:r>
            <a:endParaRPr lang="fr-CA" altLang="en-US" sz="2800">
              <a:latin typeface="Dagny OT" panose="020B0504020201020104" pitchFamily="34" charset="77"/>
            </a:endParaRPr>
          </a:p>
        </p:txBody>
      </p:sp>
      <p:sp>
        <p:nvSpPr>
          <p:cNvPr id="40964" name="Rectangle 3">
            <a:extLst>
              <a:ext uri="{FF2B5EF4-FFF2-40B4-BE49-F238E27FC236}">
                <a16:creationId xmlns:a16="http://schemas.microsoft.com/office/drawing/2014/main" id="{8316E9BC-B8FD-3B40-81FF-23C45159415D}"/>
              </a:ext>
            </a:extLst>
          </p:cNvPr>
          <p:cNvSpPr>
            <a:spLocks noChangeArrowheads="1"/>
          </p:cNvSpPr>
          <p:nvPr/>
        </p:nvSpPr>
        <p:spPr bwMode="auto">
          <a:xfrm>
            <a:off x="1062038" y="849313"/>
            <a:ext cx="14255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a:r>
              <a:rPr lang="fr-CA" altLang="en-US" sz="2800">
                <a:latin typeface="Dagny OT" panose="020B0504020201020104" pitchFamily="34" charset="77"/>
                <a:ea typeface="Helvetica Light" panose="020B0403020202020204" pitchFamily="34" charset="0"/>
                <a:cs typeface="Helvetica Light" panose="020B0403020202020204" pitchFamily="34" charset="0"/>
              </a:rPr>
              <a:t>Revenu</a:t>
            </a:r>
            <a:endParaRPr lang="fr-CA" altLang="en-US" sz="2800">
              <a:latin typeface="Dagny OT" panose="020B0504020201020104" pitchFamily="34" charset="77"/>
            </a:endParaRPr>
          </a:p>
        </p:txBody>
      </p:sp>
      <p:sp>
        <p:nvSpPr>
          <p:cNvPr id="40965" name="Rectangle 4">
            <a:extLst>
              <a:ext uri="{FF2B5EF4-FFF2-40B4-BE49-F238E27FC236}">
                <a16:creationId xmlns:a16="http://schemas.microsoft.com/office/drawing/2014/main" id="{72F3D1BF-78B2-1342-AC55-790644CA2080}"/>
              </a:ext>
            </a:extLst>
          </p:cNvPr>
          <p:cNvSpPr>
            <a:spLocks noChangeArrowheads="1"/>
          </p:cNvSpPr>
          <p:nvPr/>
        </p:nvSpPr>
        <p:spPr bwMode="auto">
          <a:xfrm>
            <a:off x="9926638" y="2774950"/>
            <a:ext cx="9699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a:r>
              <a:rPr lang="fr-CA" altLang="en-US" sz="2000">
                <a:latin typeface="Dagny OT" panose="020B0504020201020104" pitchFamily="34" charset="77"/>
                <a:ea typeface="Helvetica Light" panose="020B0403020202020204" pitchFamily="34" charset="0"/>
                <a:cs typeface="Helvetica Light" panose="020B0403020202020204" pitchFamily="34" charset="0"/>
              </a:rPr>
              <a:t>Clients</a:t>
            </a:r>
            <a:endParaRPr lang="fr-CA" altLang="en-US" sz="2000">
              <a:latin typeface="Dagny OT" panose="020B0504020201020104" pitchFamily="34" charset="77"/>
            </a:endParaRPr>
          </a:p>
        </p:txBody>
      </p:sp>
      <p:cxnSp>
        <p:nvCxnSpPr>
          <p:cNvPr id="7" name="Straight Arrow Connector 6">
            <a:extLst>
              <a:ext uri="{FF2B5EF4-FFF2-40B4-BE49-F238E27FC236}">
                <a16:creationId xmlns:a16="http://schemas.microsoft.com/office/drawing/2014/main" id="{F66AF10B-96E4-7B44-9B30-A14BF7594CB4}"/>
              </a:ext>
            </a:extLst>
          </p:cNvPr>
          <p:cNvCxnSpPr/>
          <p:nvPr/>
        </p:nvCxnSpPr>
        <p:spPr>
          <a:xfrm flipH="1">
            <a:off x="9002713" y="2974975"/>
            <a:ext cx="469900" cy="10636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525367D7-0293-CC49-B549-E152AB72D50F}"/>
              </a:ext>
            </a:extLst>
          </p:cNvPr>
          <p:cNvCxnSpPr/>
          <p:nvPr/>
        </p:nvCxnSpPr>
        <p:spPr>
          <a:xfrm flipH="1">
            <a:off x="8915400" y="3175000"/>
            <a:ext cx="674688" cy="90646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2A476B3-C605-BF45-9D39-99B498E552B2}"/>
              </a:ext>
            </a:extLst>
          </p:cNvPr>
          <p:cNvCxnSpPr/>
          <p:nvPr/>
        </p:nvCxnSpPr>
        <p:spPr>
          <a:xfrm flipH="1" flipV="1">
            <a:off x="8218488" y="1992313"/>
            <a:ext cx="1254125" cy="8128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969" name="Rectangle 20">
            <a:extLst>
              <a:ext uri="{FF2B5EF4-FFF2-40B4-BE49-F238E27FC236}">
                <a16:creationId xmlns:a16="http://schemas.microsoft.com/office/drawing/2014/main" id="{D0A901AD-8731-0F4A-A0D3-89F7B7C80B5F}"/>
              </a:ext>
            </a:extLst>
          </p:cNvPr>
          <p:cNvSpPr>
            <a:spLocks noChangeArrowheads="1"/>
          </p:cNvSpPr>
          <p:nvPr/>
        </p:nvSpPr>
        <p:spPr bwMode="auto">
          <a:xfrm>
            <a:off x="1146175" y="3492500"/>
            <a:ext cx="1166813"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a:r>
              <a:rPr lang="fr-CA" altLang="en-US" sz="2000">
                <a:latin typeface="Dagny OT" panose="020B0504020201020104" pitchFamily="34" charset="77"/>
                <a:ea typeface="Helvetica Light" panose="020B0403020202020204" pitchFamily="34" charset="0"/>
                <a:cs typeface="Helvetica Light" panose="020B0403020202020204" pitchFamily="34" charset="0"/>
              </a:rPr>
              <a:t>Groupes</a:t>
            </a:r>
            <a:endParaRPr lang="fr-CA" altLang="en-US" sz="2000">
              <a:latin typeface="Dagny OT" panose="020B0504020201020104" pitchFamily="34" charset="77"/>
            </a:endParaRPr>
          </a:p>
        </p:txBody>
      </p:sp>
      <p:cxnSp>
        <p:nvCxnSpPr>
          <p:cNvPr id="22" name="Straight Arrow Connector 21">
            <a:extLst>
              <a:ext uri="{FF2B5EF4-FFF2-40B4-BE49-F238E27FC236}">
                <a16:creationId xmlns:a16="http://schemas.microsoft.com/office/drawing/2014/main" id="{8C5C9D56-9481-1F40-A5B6-B6D286AC9658}"/>
              </a:ext>
            </a:extLst>
          </p:cNvPr>
          <p:cNvCxnSpPr>
            <a:stCxn id="40969" idx="3"/>
          </p:cNvCxnSpPr>
          <p:nvPr/>
        </p:nvCxnSpPr>
        <p:spPr>
          <a:xfrm flipV="1">
            <a:off x="2312988" y="3629025"/>
            <a:ext cx="1900237" cy="635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A2ABD2CD-4576-FC4B-93B6-84803D32F866}"/>
              </a:ext>
            </a:extLst>
          </p:cNvPr>
          <p:cNvCxnSpPr/>
          <p:nvPr/>
        </p:nvCxnSpPr>
        <p:spPr>
          <a:xfrm>
            <a:off x="2198688" y="3892550"/>
            <a:ext cx="4244975" cy="122396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267C91B0-E0B3-FF4A-A6B2-DB4E238B3905}"/>
              </a:ext>
            </a:extLst>
          </p:cNvPr>
          <p:cNvCxnSpPr/>
          <p:nvPr/>
        </p:nvCxnSpPr>
        <p:spPr>
          <a:xfrm flipV="1">
            <a:off x="2198688" y="2144713"/>
            <a:ext cx="4670425" cy="134778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Title 1">
            <a:extLst>
              <a:ext uri="{FF2B5EF4-FFF2-40B4-BE49-F238E27FC236}">
                <a16:creationId xmlns:a16="http://schemas.microsoft.com/office/drawing/2014/main" id="{6554FE3C-940A-BA49-A5E0-F019C1107B1A}"/>
              </a:ext>
            </a:extLst>
          </p:cNvPr>
          <p:cNvSpPr>
            <a:spLocks noGrp="1"/>
          </p:cNvSpPr>
          <p:nvPr>
            <p:ph type="title"/>
          </p:nvPr>
        </p:nvSpPr>
        <p:spPr/>
        <p:txBody>
          <a:bodyPr/>
          <a:lstStyle/>
          <a:p>
            <a:pPr eaLnBrk="1" hangingPunct="1"/>
            <a:r>
              <a:rPr lang="en-US" altLang="en-US" b="1"/>
              <a:t>APPLICATIONS</a:t>
            </a:r>
            <a:endParaRPr lang="en-US" altLang="en-US" sz="2400" b="1"/>
          </a:p>
        </p:txBody>
      </p:sp>
      <p:sp>
        <p:nvSpPr>
          <p:cNvPr id="3" name="Content Placeholder 2">
            <a:extLst>
              <a:ext uri="{FF2B5EF4-FFF2-40B4-BE49-F238E27FC236}">
                <a16:creationId xmlns:a16="http://schemas.microsoft.com/office/drawing/2014/main" id="{724E123B-9C48-B245-A564-AFB0FAF12E34}"/>
              </a:ext>
            </a:extLst>
          </p:cNvPr>
          <p:cNvSpPr>
            <a:spLocks noGrp="1"/>
          </p:cNvSpPr>
          <p:nvPr>
            <p:ph idx="1"/>
          </p:nvPr>
        </p:nvSpPr>
        <p:spPr/>
        <p:txBody>
          <a:bodyPr rtlCol="0">
            <a:normAutofit/>
          </a:bodyPr>
          <a:lstStyle/>
          <a:p>
            <a:pPr marL="0" indent="0" algn="just" eaLnBrk="1" fontAlgn="auto" hangingPunct="1">
              <a:lnSpc>
                <a:spcPct val="100000"/>
              </a:lnSpc>
              <a:buFont typeface="Franklin Gothic Book" panose="020B0503020102020204" pitchFamily="34" charset="0"/>
              <a:buNone/>
              <a:defRPr/>
            </a:pPr>
            <a:r>
              <a:rPr lang="en-US" sz="2400" b="1" dirty="0">
                <a:latin typeface="Dagny OT" panose="020B0504020201020104" pitchFamily="34" charset="0"/>
              </a:rPr>
              <a:t>Documents de </a:t>
            </a:r>
            <a:r>
              <a:rPr lang="en-US" sz="2400" b="1" dirty="0" err="1">
                <a:latin typeface="Dagny OT" panose="020B0504020201020104" pitchFamily="34" charset="0"/>
              </a:rPr>
              <a:t>texte</a:t>
            </a:r>
            <a:endParaRPr lang="en-US" sz="2400" b="1" dirty="0">
              <a:latin typeface="Dagny OT" panose="020B0504020201020104" pitchFamily="34" charset="0"/>
            </a:endParaRPr>
          </a:p>
          <a:p>
            <a:pPr lvl="1" indent="-384048" algn="just" eaLnBrk="1" fontAlgn="auto" hangingPunct="1">
              <a:lnSpc>
                <a:spcPct val="100000"/>
              </a:lnSpc>
              <a:buFont typeface="Wingdings" pitchFamily="2" charset="2"/>
              <a:buChar char="§"/>
              <a:defRPr/>
            </a:pPr>
            <a:r>
              <a:rPr lang="fr-FR" i="0" dirty="0">
                <a:latin typeface="Dagny OT" panose="020B0504020201020104" pitchFamily="34" charset="0"/>
              </a:rPr>
              <a:t>Regrouper des documents similaires en fonction de leurs sujets, de l'utilisation des mots courants ou inhabituels qu'ils contiennent.</a:t>
            </a:r>
          </a:p>
          <a:p>
            <a:pPr marL="324000" lvl="1" indent="0" algn="just" eaLnBrk="1" fontAlgn="auto" hangingPunct="1">
              <a:lnSpc>
                <a:spcPct val="100000"/>
              </a:lnSpc>
              <a:buFont typeface="Franklin Gothic Book" panose="020B0503020102020204" pitchFamily="34" charset="0"/>
              <a:buNone/>
              <a:defRPr/>
            </a:pPr>
            <a:endParaRPr lang="en-CA" sz="100" dirty="0">
              <a:latin typeface="Dagny OT" panose="020B0504020201020104" pitchFamily="34" charset="0"/>
            </a:endParaRPr>
          </a:p>
          <a:p>
            <a:pPr marL="0" indent="0" algn="just" eaLnBrk="1" fontAlgn="auto" hangingPunct="1">
              <a:lnSpc>
                <a:spcPct val="100000"/>
              </a:lnSpc>
              <a:buFont typeface="Franklin Gothic Book" panose="020B0503020102020204" pitchFamily="34" charset="0"/>
              <a:buNone/>
              <a:defRPr/>
            </a:pPr>
            <a:r>
              <a:rPr lang="en-CA" sz="2400" b="1" dirty="0" err="1">
                <a:latin typeface="Dagny OT" panose="020B0504020201020104" pitchFamily="34" charset="0"/>
              </a:rPr>
              <a:t>Recommandations</a:t>
            </a:r>
            <a:r>
              <a:rPr lang="en-CA" sz="2400" b="1" dirty="0">
                <a:latin typeface="Dagny OT" panose="020B0504020201020104" pitchFamily="34" charset="0"/>
              </a:rPr>
              <a:t> de </a:t>
            </a:r>
            <a:r>
              <a:rPr lang="en-CA" sz="2400" b="1" dirty="0" err="1">
                <a:latin typeface="Dagny OT" panose="020B0504020201020104" pitchFamily="34" charset="0"/>
              </a:rPr>
              <a:t>produits</a:t>
            </a:r>
            <a:endParaRPr lang="en-CA" sz="2400" b="1" dirty="0">
              <a:latin typeface="Dagny OT" panose="020B0504020201020104" pitchFamily="34" charset="0"/>
            </a:endParaRPr>
          </a:p>
          <a:p>
            <a:pPr lvl="1" indent="-384048" algn="just" eaLnBrk="1" fontAlgn="auto" hangingPunct="1">
              <a:lnSpc>
                <a:spcPct val="100000"/>
              </a:lnSpc>
              <a:buFont typeface="Wingdings" pitchFamily="2" charset="2"/>
              <a:buChar char="§"/>
              <a:defRPr/>
            </a:pPr>
            <a:r>
              <a:rPr lang="fr-FR" i="0" dirty="0">
                <a:latin typeface="Dagny OT" panose="020B0504020201020104" pitchFamily="34" charset="0"/>
              </a:rPr>
              <a:t>Regrouper des clients en ligne en fonction des produits visualisés, achetés, aimés ou détestés.</a:t>
            </a:r>
          </a:p>
          <a:p>
            <a:pPr lvl="1" indent="-384048" algn="just" eaLnBrk="1" fontAlgn="auto" hangingPunct="1">
              <a:lnSpc>
                <a:spcPct val="100000"/>
              </a:lnSpc>
              <a:buFont typeface="Wingdings" pitchFamily="2" charset="2"/>
              <a:buChar char="§"/>
              <a:defRPr/>
            </a:pPr>
            <a:r>
              <a:rPr lang="fr-FR" i="0" dirty="0">
                <a:latin typeface="Dagny OT" panose="020B0504020201020104" pitchFamily="34" charset="0"/>
              </a:rPr>
              <a:t>Regrouper des produits en fonction des commentaires des clients.</a:t>
            </a:r>
          </a:p>
          <a:p>
            <a:pPr marL="384048" indent="-384048" algn="just" eaLnBrk="1" fontAlgn="auto" hangingPunct="1">
              <a:lnSpc>
                <a:spcPct val="100000"/>
              </a:lnSpc>
              <a:defRPr/>
            </a:pPr>
            <a:endParaRPr lang="en-CA" sz="100" b="1" dirty="0">
              <a:latin typeface="Dagny OT" panose="020B0504020201020104" pitchFamily="34" charset="0"/>
            </a:endParaRPr>
          </a:p>
          <a:p>
            <a:pPr marL="0" indent="0" algn="just" eaLnBrk="1" fontAlgn="auto" hangingPunct="1">
              <a:lnSpc>
                <a:spcPct val="100000"/>
              </a:lnSpc>
              <a:buFont typeface="Franklin Gothic Book" panose="020B0503020102020204" pitchFamily="34" charset="0"/>
              <a:buNone/>
              <a:defRPr/>
            </a:pPr>
            <a:r>
              <a:rPr lang="en-CA" sz="2400" b="1" dirty="0">
                <a:latin typeface="Dagny OT" panose="020B0504020201020104" pitchFamily="34" charset="0"/>
              </a:rPr>
              <a:t>Marketing et affaires</a:t>
            </a:r>
          </a:p>
          <a:p>
            <a:pPr lvl="1" indent="-384048" algn="just" eaLnBrk="1" fontAlgn="auto" hangingPunct="1">
              <a:lnSpc>
                <a:spcPct val="100000"/>
              </a:lnSpc>
              <a:buFont typeface="Wingdings" pitchFamily="2" charset="2"/>
              <a:buChar char="§"/>
              <a:defRPr/>
            </a:pPr>
            <a:r>
              <a:rPr lang="fr-FR" i="0" dirty="0">
                <a:latin typeface="Dagny OT" panose="020B0504020201020104" pitchFamily="34" charset="0"/>
              </a:rPr>
              <a:t>Regrouper des profils de clients en fonction de leurs données démographiques et de leurs préférences.</a:t>
            </a:r>
          </a:p>
        </p:txBody>
      </p:sp>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56193-BA1C-BE4C-B4F4-4C03D90D605F}"/>
              </a:ext>
            </a:extLst>
          </p:cNvPr>
          <p:cNvSpPr>
            <a:spLocks noGrp="1"/>
          </p:cNvSpPr>
          <p:nvPr>
            <p:ph type="title"/>
          </p:nvPr>
        </p:nvSpPr>
        <p:spPr/>
        <p:txBody>
          <a:bodyPr/>
          <a:lstStyle/>
          <a:p>
            <a:r>
              <a:rPr lang="en-US" b="1" dirty="0"/>
              <a:t>MODÈLES DE REGROUPEMENT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3407E431-FE1F-9E43-8957-B357BB04EB07}"/>
                  </a:ext>
                </a:extLst>
              </p:cNvPr>
              <p:cNvSpPr>
                <a:spLocks noGrp="1"/>
              </p:cNvSpPr>
              <p:nvPr>
                <p:ph idx="1"/>
              </p:nvPr>
            </p:nvSpPr>
            <p:spPr>
              <a:xfrm>
                <a:off x="1371599" y="2286000"/>
                <a:ext cx="10557641" cy="3581400"/>
              </a:xfrm>
            </p:spPr>
            <p:txBody>
              <a:bodyPr/>
              <a:lstStyle/>
              <a:p>
                <a:pPr marL="0" indent="0">
                  <a:buNone/>
                </a:pPr>
                <a14:m>
                  <m:oMath xmlns:m="http://schemas.openxmlformats.org/officeDocument/2006/math">
                    <m:r>
                      <a:rPr lang="en-US" sz="2400" i="1" dirty="0" smtClean="0">
                        <a:latin typeface="Cambria Math" panose="02040503050406030204" pitchFamily="18" charset="0"/>
                      </a:rPr>
                      <m:t>𝑘</m:t>
                    </m:r>
                    <m:r>
                      <a:rPr lang="en-US" sz="2400" i="1" dirty="0" smtClean="0">
                        <a:latin typeface="Cambria Math" panose="02040503050406030204" pitchFamily="18" charset="0"/>
                      </a:rPr>
                      <m:t>−</m:t>
                    </m:r>
                  </m:oMath>
                </a14:m>
                <a:r>
                  <a:rPr lang="en-US" sz="2400" dirty="0">
                    <a:latin typeface="Dagny OT" panose="020B0504020201020104" pitchFamily="34" charset="77"/>
                  </a:rPr>
                  <a:t>moyennes</a:t>
                </a:r>
              </a:p>
              <a:p>
                <a:pPr marL="0" indent="0">
                  <a:buNone/>
                </a:pPr>
                <a:r>
                  <a:rPr lang="en-US" sz="2400" dirty="0" err="1">
                    <a:latin typeface="Dagny OT" panose="020B0504020201020104" pitchFamily="34" charset="77"/>
                  </a:rPr>
                  <a:t>Regroupement</a:t>
                </a:r>
                <a:r>
                  <a:rPr lang="en-US" sz="2400" dirty="0">
                    <a:latin typeface="Dagny OT" panose="020B0504020201020104" pitchFamily="34" charset="77"/>
                  </a:rPr>
                  <a:t> </a:t>
                </a:r>
                <a:r>
                  <a:rPr lang="en-US" sz="2400" dirty="0" err="1">
                    <a:latin typeface="Dagny OT" panose="020B0504020201020104" pitchFamily="34" charset="77"/>
                  </a:rPr>
                  <a:t>hiérarchique</a:t>
                </a:r>
                <a:endParaRPr lang="en-US" sz="2400" dirty="0">
                  <a:latin typeface="Dagny OT" panose="020B0504020201020104" pitchFamily="34" charset="77"/>
                </a:endParaRPr>
              </a:p>
              <a:p>
                <a:pPr marL="0" indent="0">
                  <a:buNone/>
                </a:pPr>
                <a:r>
                  <a:rPr lang="en-US" sz="2400" dirty="0">
                    <a:latin typeface="Dagny OT" panose="020B0504020201020104" pitchFamily="34" charset="77"/>
                  </a:rPr>
                  <a:t>Allocation de Dirichlet </a:t>
                </a:r>
                <a:r>
                  <a:rPr lang="en-US" sz="2400" dirty="0" err="1">
                    <a:latin typeface="Dagny OT" panose="020B0504020201020104" pitchFamily="34" charset="77"/>
                  </a:rPr>
                  <a:t>latente</a:t>
                </a:r>
                <a:endParaRPr lang="en-US" sz="2400" dirty="0">
                  <a:latin typeface="Dagny OT" panose="020B0504020201020104" pitchFamily="34" charset="77"/>
                </a:endParaRPr>
              </a:p>
              <a:p>
                <a:pPr marL="0" indent="0">
                  <a:buNone/>
                </a:pPr>
                <a:r>
                  <a:rPr lang="en-US" sz="2400" dirty="0" err="1">
                    <a:latin typeface="Dagny OT" panose="020B0504020201020104" pitchFamily="34" charset="77"/>
                  </a:rPr>
                  <a:t>Maximisation</a:t>
                </a:r>
                <a:r>
                  <a:rPr lang="en-US" sz="2400" dirty="0">
                    <a:latin typeface="Dagny OT" panose="020B0504020201020104" pitchFamily="34" charset="77"/>
                  </a:rPr>
                  <a:t> de </a:t>
                </a:r>
                <a:r>
                  <a:rPr lang="en-US" sz="2400" dirty="0" err="1">
                    <a:latin typeface="Dagny OT" panose="020B0504020201020104" pitchFamily="34" charset="77"/>
                  </a:rPr>
                  <a:t>l’espérance</a:t>
                </a:r>
                <a:endParaRPr lang="en-US" sz="2400" dirty="0">
                  <a:latin typeface="Dagny OT" panose="020B0504020201020104" pitchFamily="34" charset="77"/>
                </a:endParaRPr>
              </a:p>
              <a:p>
                <a:pPr marL="0" indent="0">
                  <a:buNone/>
                </a:pPr>
                <a:r>
                  <a:rPr lang="en-US" sz="2400" dirty="0" err="1">
                    <a:latin typeface="Dagny OT" panose="020B0504020201020104" pitchFamily="34" charset="77"/>
                  </a:rPr>
                  <a:t>Réduction</a:t>
                </a:r>
                <a:r>
                  <a:rPr lang="en-US" sz="2400" dirty="0">
                    <a:latin typeface="Dagny OT" panose="020B0504020201020104" pitchFamily="34" charset="77"/>
                  </a:rPr>
                  <a:t> et </a:t>
                </a:r>
                <a:r>
                  <a:rPr lang="en-US" sz="2400" dirty="0" err="1">
                    <a:latin typeface="Dagny OT" panose="020B0504020201020104" pitchFamily="34" charset="77"/>
                  </a:rPr>
                  <a:t>regroupement</a:t>
                </a:r>
                <a:r>
                  <a:rPr lang="en-US" sz="2400" dirty="0">
                    <a:latin typeface="Dagny OT" panose="020B0504020201020104" pitchFamily="34" charset="77"/>
                  </a:rPr>
                  <a:t> </a:t>
                </a:r>
                <a:r>
                  <a:rPr lang="en-US" sz="2400" dirty="0" err="1">
                    <a:latin typeface="Dagny OT" panose="020B0504020201020104" pitchFamily="34" charset="77"/>
                  </a:rPr>
                  <a:t>itératifs</a:t>
                </a:r>
                <a:r>
                  <a:rPr lang="en-US" sz="2400" dirty="0">
                    <a:latin typeface="Dagny OT" panose="020B0504020201020104" pitchFamily="34" charset="77"/>
                  </a:rPr>
                  <a:t> et </a:t>
                </a:r>
                <a:r>
                  <a:rPr lang="en-US" sz="2400" dirty="0" err="1">
                    <a:latin typeface="Dagny OT" panose="020B0504020201020104" pitchFamily="34" charset="77"/>
                  </a:rPr>
                  <a:t>équilibrés</a:t>
                </a:r>
                <a:r>
                  <a:rPr lang="en-US" sz="2400" dirty="0">
                    <a:latin typeface="Dagny OT" panose="020B0504020201020104" pitchFamily="34" charset="77"/>
                  </a:rPr>
                  <a:t> au </a:t>
                </a:r>
                <a:r>
                  <a:rPr lang="en-US" sz="2400" dirty="0" err="1">
                    <a:latin typeface="Dagny OT" panose="020B0504020201020104" pitchFamily="34" charset="77"/>
                  </a:rPr>
                  <a:t>moyende</a:t>
                </a:r>
                <a:r>
                  <a:rPr lang="en-US" sz="2400" dirty="0">
                    <a:latin typeface="Dagny OT" panose="020B0504020201020104" pitchFamily="34" charset="77"/>
                  </a:rPr>
                  <a:t> </a:t>
                </a:r>
                <a:r>
                  <a:rPr lang="en-US" sz="2400" dirty="0" err="1">
                    <a:latin typeface="Dagny OT" panose="020B0504020201020104" pitchFamily="34" charset="77"/>
                  </a:rPr>
                  <a:t>hiérarchie</a:t>
                </a:r>
                <a:r>
                  <a:rPr lang="en-US" sz="2400" dirty="0">
                    <a:latin typeface="Dagny OT" panose="020B0504020201020104" pitchFamily="34" charset="77"/>
                  </a:rPr>
                  <a:t> (BIRCH)</a:t>
                </a:r>
              </a:p>
              <a:p>
                <a:pPr marL="0" indent="0">
                  <a:buNone/>
                </a:pPr>
                <a:r>
                  <a:rPr lang="en-US" sz="2400" dirty="0" err="1">
                    <a:latin typeface="Dagny OT" panose="020B0504020201020104" pitchFamily="34" charset="77"/>
                  </a:rPr>
                  <a:t>Regroupement</a:t>
                </a:r>
                <a:r>
                  <a:rPr lang="en-US" sz="2400" dirty="0">
                    <a:latin typeface="Dagny OT" panose="020B0504020201020104" pitchFamily="34" charset="77"/>
                  </a:rPr>
                  <a:t> par </a:t>
                </a:r>
                <a:r>
                  <a:rPr lang="en-US" sz="2400" dirty="0" err="1">
                    <a:latin typeface="Dagny OT" panose="020B0504020201020104" pitchFamily="34" charset="77"/>
                  </a:rPr>
                  <a:t>densité</a:t>
                </a:r>
                <a:r>
                  <a:rPr lang="en-US" sz="2400" dirty="0">
                    <a:latin typeface="Dagny OT" panose="020B0504020201020104" pitchFamily="34" charset="77"/>
                  </a:rPr>
                  <a:t> </a:t>
                </a:r>
                <a:r>
                  <a:rPr lang="en-US" sz="2400" dirty="0" err="1">
                    <a:latin typeface="Dagny OT" panose="020B0504020201020104" pitchFamily="34" charset="77"/>
                  </a:rPr>
                  <a:t>spatiale</a:t>
                </a:r>
                <a:r>
                  <a:rPr lang="en-US" sz="2400" dirty="0">
                    <a:latin typeface="Dagny OT" panose="020B0504020201020104" pitchFamily="34" charset="77"/>
                  </a:rPr>
                  <a:t> des applications avec bruit (DBSCAN)</a:t>
                </a:r>
              </a:p>
              <a:p>
                <a:pPr marL="0" indent="0">
                  <a:buNone/>
                </a:pPr>
                <a:r>
                  <a:rPr lang="en-US" sz="2400" dirty="0">
                    <a:latin typeface="Dagny OT" panose="020B0504020201020104" pitchFamily="34" charset="77"/>
                  </a:rPr>
                  <a:t>Propagation par </a:t>
                </a:r>
                <a:r>
                  <a:rPr lang="en-US" sz="2400" dirty="0" err="1">
                    <a:latin typeface="Dagny OT" panose="020B0504020201020104" pitchFamily="34" charset="77"/>
                  </a:rPr>
                  <a:t>affinité</a:t>
                </a:r>
                <a:endParaRPr lang="en-US" sz="2400" dirty="0">
                  <a:latin typeface="Dagny OT" panose="020B0504020201020104" pitchFamily="34" charset="77"/>
                </a:endParaRPr>
              </a:p>
              <a:p>
                <a:pPr marL="0" indent="0">
                  <a:buNone/>
                </a:pPr>
                <a:r>
                  <a:rPr lang="en-US" sz="2400" dirty="0">
                    <a:latin typeface="Dagny OT" panose="020B0504020201020104" pitchFamily="34" charset="77"/>
                  </a:rPr>
                  <a:t>etc.</a:t>
                </a:r>
              </a:p>
            </p:txBody>
          </p:sp>
        </mc:Choice>
        <mc:Fallback xmlns="">
          <p:sp>
            <p:nvSpPr>
              <p:cNvPr id="3" name="Content Placeholder 2">
                <a:extLst>
                  <a:ext uri="{FF2B5EF4-FFF2-40B4-BE49-F238E27FC236}">
                    <a16:creationId xmlns:a16="http://schemas.microsoft.com/office/drawing/2014/main" id="{3407E431-FE1F-9E43-8957-B357BB04EB07}"/>
                  </a:ext>
                </a:extLst>
              </p:cNvPr>
              <p:cNvSpPr>
                <a:spLocks noGrp="1" noRot="1" noChangeAspect="1" noMove="1" noResize="1" noEditPoints="1" noAdjustHandles="1" noChangeArrowheads="1" noChangeShapeType="1" noTextEdit="1"/>
              </p:cNvSpPr>
              <p:nvPr>
                <p:ph idx="1"/>
              </p:nvPr>
            </p:nvSpPr>
            <p:spPr>
              <a:xfrm>
                <a:off x="1371599" y="2286000"/>
                <a:ext cx="10557641" cy="3581400"/>
              </a:xfrm>
              <a:blipFill>
                <a:blip r:embed="rId2"/>
                <a:stretch>
                  <a:fillRect l="-962" t="-2120" r="-240" b="-13074"/>
                </a:stretch>
              </a:blipFill>
            </p:spPr>
            <p:txBody>
              <a:bodyPr/>
              <a:lstStyle/>
              <a:p>
                <a:r>
                  <a:rPr lang="en-US">
                    <a:noFill/>
                  </a:rPr>
                  <a:t> </a:t>
                </a:r>
              </a:p>
            </p:txBody>
          </p:sp>
        </mc:Fallback>
      </mc:AlternateContent>
    </p:spTree>
    <p:extLst>
      <p:ext uri="{BB962C8B-B14F-4D97-AF65-F5344CB8AC3E}">
        <p14:creationId xmlns:p14="http://schemas.microsoft.com/office/powerpoint/2010/main" val="1798483828"/>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091C9-D8ED-3845-B1B6-93843F073850}"/>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en-US" dirty="0"/>
              <a:t>CONTEXTE D'APPRENTISSAGE</a:t>
            </a:r>
          </a:p>
        </p:txBody>
      </p:sp>
      <p:sp>
        <p:nvSpPr>
          <p:cNvPr id="13315" name="Text Placeholder 2">
            <a:extLst>
              <a:ext uri="{FF2B5EF4-FFF2-40B4-BE49-F238E27FC236}">
                <a16:creationId xmlns:a16="http://schemas.microsoft.com/office/drawing/2014/main" id="{9C8068E7-F536-274E-ACE2-02C2598275B3}"/>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en-US" altLang="en-US"/>
              <a:t>APPRENTISSAGE STATISTIQUE</a:t>
            </a:r>
          </a:p>
        </p:txBody>
      </p:sp>
      <p:sp>
        <p:nvSpPr>
          <p:cNvPr id="13316" name="Rectangle 3">
            <a:extLst>
              <a:ext uri="{FF2B5EF4-FFF2-40B4-BE49-F238E27FC236}">
                <a16:creationId xmlns:a16="http://schemas.microsoft.com/office/drawing/2014/main" id="{C6D5585C-BE24-1B4F-B7CA-7C92885E3375}"/>
              </a:ext>
            </a:extLst>
          </p:cNvPr>
          <p:cNvSpPr>
            <a:spLocks noChangeArrowheads="1"/>
          </p:cNvSpPr>
          <p:nvPr/>
        </p:nvSpPr>
        <p:spPr bwMode="auto">
          <a:xfrm>
            <a:off x="0" y="5932288"/>
            <a:ext cx="2617076"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dirty="0">
                <a:solidFill>
                  <a:schemeClr val="tx2"/>
                </a:solidFill>
                <a:latin typeface="Dagny OT" panose="020B0504020201020104" pitchFamily="34" charset="77"/>
              </a:rPr>
              <a:t>« Nous apprenons de l’échec, pas du succès ! »</a:t>
            </a:r>
          </a:p>
          <a:p>
            <a:pPr algn="ctr" eaLnBrk="1" hangingPunct="1"/>
            <a:r>
              <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(Bram Stoker, </a:t>
            </a:r>
            <a:r>
              <a:rPr lang="en-US" altLang="en-US" sz="1400" i="1"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Dracula</a:t>
            </a:r>
            <a:r>
              <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rPr>
              <a:t>)</a:t>
            </a:r>
          </a:p>
        </p:txBody>
      </p:sp>
    </p:spTree>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4" name="Picture 4" descr="A picture containing light, traffic, dark, lit&#10;&#10;Description automatically generated">
            <a:extLst>
              <a:ext uri="{FF2B5EF4-FFF2-40B4-BE49-F238E27FC236}">
                <a16:creationId xmlns:a16="http://schemas.microsoft.com/office/drawing/2014/main" id="{F27DBFC6-2B2E-6847-BAF8-D288CE711A6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04913" y="409575"/>
            <a:ext cx="10409237" cy="6254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F452D5FD-FB9F-FF42-B9EA-6A3C9E6955B9}"/>
              </a:ext>
            </a:extLst>
          </p:cNvPr>
          <p:cNvSpPr/>
          <p:nvPr/>
        </p:nvSpPr>
        <p:spPr>
          <a:xfrm>
            <a:off x="1204913" y="0"/>
            <a:ext cx="10987087" cy="369888"/>
          </a:xfrm>
          <a:prstGeom prst="rect">
            <a:avLst/>
          </a:prstGeom>
        </p:spPr>
        <p:txBody>
          <a:bodyPr>
            <a:spAutoFit/>
          </a:bodyPr>
          <a:lstStyle/>
          <a:p>
            <a:pPr algn="r" eaLnBrk="1" fontAlgn="auto" hangingPunct="1">
              <a:spcBef>
                <a:spcPts val="0"/>
              </a:spcBef>
              <a:spcAft>
                <a:spcPts val="0"/>
              </a:spcAft>
              <a:defRPr/>
            </a:pPr>
            <a:r>
              <a:rPr lang="en-US" dirty="0">
                <a:latin typeface="Dagny OT" panose="020B0504020201020104" pitchFamily="34" charset="77"/>
                <a:ea typeface="Helvetica Light" charset="0"/>
                <a:cs typeface="Helvetica Light" charset="0"/>
              </a:rPr>
              <a:t>[</a:t>
            </a:r>
            <a:r>
              <a:rPr lang="en-US" dirty="0">
                <a:solidFill>
                  <a:schemeClr val="accent3"/>
                </a:solidFill>
                <a:latin typeface="Dagny OT" panose="020B0504020201020104" pitchFamily="34" charset="77"/>
                <a:ea typeface="Helvetica Light" charset="0"/>
                <a:cs typeface="Helvetica Light" charset="0"/>
              </a:rPr>
              <a:t>https://</a:t>
            </a:r>
            <a:r>
              <a:rPr lang="en-US" dirty="0" err="1">
                <a:solidFill>
                  <a:schemeClr val="accent3"/>
                </a:solidFill>
                <a:latin typeface="Dagny OT" panose="020B0504020201020104" pitchFamily="34" charset="77"/>
                <a:ea typeface="Helvetica Light" charset="0"/>
                <a:cs typeface="Helvetica Light" charset="0"/>
              </a:rPr>
              <a:t>notebook.community</a:t>
            </a:r>
            <a:r>
              <a:rPr lang="en-US" dirty="0">
                <a:solidFill>
                  <a:schemeClr val="accent3"/>
                </a:solidFill>
                <a:latin typeface="Dagny OT" panose="020B0504020201020104" pitchFamily="34" charset="77"/>
                <a:ea typeface="Helvetica Light" charset="0"/>
                <a:cs typeface="Helvetica Light" charset="0"/>
              </a:rPr>
              <a:t>/</a:t>
            </a:r>
            <a:r>
              <a:rPr lang="en-US" dirty="0" err="1">
                <a:solidFill>
                  <a:schemeClr val="accent3"/>
                </a:solidFill>
                <a:latin typeface="Dagny OT" panose="020B0504020201020104" pitchFamily="34" charset="77"/>
                <a:ea typeface="Helvetica Light" charset="0"/>
                <a:cs typeface="Helvetica Light" charset="0"/>
              </a:rPr>
              <a:t>alanhdu</a:t>
            </a:r>
            <a:r>
              <a:rPr lang="en-US" dirty="0">
                <a:solidFill>
                  <a:schemeClr val="accent3"/>
                </a:solidFill>
                <a:latin typeface="Dagny OT" panose="020B0504020201020104" pitchFamily="34" charset="77"/>
                <a:ea typeface="Helvetica Light" charset="0"/>
                <a:cs typeface="Helvetica Light" charset="0"/>
              </a:rPr>
              <a:t>/</a:t>
            </a:r>
            <a:r>
              <a:rPr lang="en-US" dirty="0" err="1">
                <a:solidFill>
                  <a:schemeClr val="accent3"/>
                </a:solidFill>
                <a:latin typeface="Dagny OT" panose="020B0504020201020104" pitchFamily="34" charset="77"/>
                <a:ea typeface="Helvetica Light" charset="0"/>
                <a:cs typeface="Helvetica Light" charset="0"/>
              </a:rPr>
              <a:t>AccessibleML</a:t>
            </a:r>
            <a:r>
              <a:rPr lang="en-US" dirty="0">
                <a:solidFill>
                  <a:schemeClr val="accent3"/>
                </a:solidFill>
                <a:latin typeface="Dagny OT" panose="020B0504020201020104" pitchFamily="34" charset="77"/>
                <a:ea typeface="Helvetica Light" charset="0"/>
                <a:cs typeface="Helvetica Light" charset="0"/>
              </a:rPr>
              <a:t>/4. K-means clustering and unsupervised learning</a:t>
            </a:r>
            <a:r>
              <a:rPr lang="en-US" dirty="0">
                <a:latin typeface="Dagny OT" panose="020B0504020201020104" pitchFamily="34" charset="77"/>
                <a:ea typeface="Helvetica Light" charset="0"/>
                <a:cs typeface="Helvetica Light" charset="0"/>
              </a:rPr>
              <a:t>]</a:t>
            </a:r>
          </a:p>
        </p:txBody>
      </p:sp>
    </p:spTree>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27C07BBD-6E5E-4644-98D6-BF7F394A2CE9}"/>
              </a:ext>
            </a:extLst>
          </p:cNvPr>
          <p:cNvSpPr>
            <a:spLocks noGrp="1"/>
          </p:cNvSpPr>
          <p:nvPr>
            <p:ph type="title"/>
          </p:nvPr>
        </p:nvSpPr>
        <p:spPr/>
        <p:txBody>
          <a:bodyPr/>
          <a:lstStyle/>
          <a:p>
            <a:pPr eaLnBrk="1" hangingPunct="1"/>
            <a:r>
              <a:rPr lang="fr-CA" altLang="en-US" b="1"/>
              <a:t>DÉFIS DU REGROUPEMENT</a:t>
            </a:r>
            <a:endParaRPr lang="en-US" altLang="en-US" sz="2000" b="1"/>
          </a:p>
        </p:txBody>
      </p:sp>
      <p:sp>
        <p:nvSpPr>
          <p:cNvPr id="45059" name="Content Placeholder 2">
            <a:extLst>
              <a:ext uri="{FF2B5EF4-FFF2-40B4-BE49-F238E27FC236}">
                <a16:creationId xmlns:a16="http://schemas.microsoft.com/office/drawing/2014/main" id="{B6CFA9D5-15F2-6F4D-B5AF-86A1360414C7}"/>
              </a:ext>
            </a:extLst>
          </p:cNvPr>
          <p:cNvSpPr>
            <a:spLocks noGrp="1"/>
          </p:cNvSpPr>
          <p:nvPr>
            <p:ph idx="1"/>
          </p:nvPr>
        </p:nvSpPr>
        <p:spPr>
          <a:xfrm>
            <a:off x="1371600" y="2286000"/>
            <a:ext cx="9601200" cy="4130675"/>
          </a:xfrm>
        </p:spPr>
        <p:txBody>
          <a:bodyPr/>
          <a:lstStyle/>
          <a:p>
            <a:pPr marL="0" indent="0" eaLnBrk="1" hangingPunct="1">
              <a:lnSpc>
                <a:spcPct val="100000"/>
              </a:lnSpc>
              <a:buFont typeface="Franklin Gothic Book" panose="020B0503020102020204" pitchFamily="34" charset="0"/>
              <a:buNone/>
            </a:pPr>
            <a:r>
              <a:rPr lang="en-US" altLang="en-US" sz="2400" dirty="0" err="1">
                <a:latin typeface="Dagny OT" panose="020B0504020201020104" pitchFamily="34" charset="77"/>
              </a:rPr>
              <a:t>Automatisation</a:t>
            </a:r>
            <a:endParaRPr lang="en-US" altLang="en-US" sz="2400" dirty="0">
              <a:latin typeface="Dagny OT" panose="020B0504020201020104" pitchFamily="34" charset="77"/>
            </a:endParaRPr>
          </a:p>
          <a:p>
            <a:pPr marL="0" indent="0" eaLnBrk="1" hangingPunct="1">
              <a:lnSpc>
                <a:spcPct val="100000"/>
              </a:lnSpc>
              <a:buFont typeface="Franklin Gothic Book" panose="020B0503020102020204" pitchFamily="34" charset="0"/>
              <a:buNone/>
            </a:pPr>
            <a:r>
              <a:rPr lang="en-US" altLang="en-US" sz="2400" dirty="0">
                <a:latin typeface="Dagny OT" panose="020B0504020201020104" pitchFamily="34" charset="77"/>
              </a:rPr>
              <a:t>Absence </a:t>
            </a:r>
            <a:r>
              <a:rPr lang="en-US" altLang="en-US" sz="2400" dirty="0" err="1">
                <a:latin typeface="Dagny OT" panose="020B0504020201020104" pitchFamily="34" charset="77"/>
              </a:rPr>
              <a:t>d'une</a:t>
            </a:r>
            <a:r>
              <a:rPr lang="en-US" altLang="en-US" sz="2400" dirty="0">
                <a:latin typeface="Dagny OT" panose="020B0504020201020104" pitchFamily="34" charset="77"/>
              </a:rPr>
              <a:t> </a:t>
            </a:r>
            <a:r>
              <a:rPr lang="en-US" altLang="en-US" sz="2400" dirty="0" err="1">
                <a:latin typeface="Dagny OT" panose="020B0504020201020104" pitchFamily="34" charset="77"/>
              </a:rPr>
              <a:t>définition</a:t>
            </a:r>
            <a:r>
              <a:rPr lang="en-US" altLang="en-US" sz="2400" dirty="0">
                <a:latin typeface="Dagny OT" panose="020B0504020201020104" pitchFamily="34" charset="77"/>
              </a:rPr>
              <a:t> precise</a:t>
            </a:r>
          </a:p>
          <a:p>
            <a:pPr marL="0" indent="0" eaLnBrk="1" hangingPunct="1">
              <a:lnSpc>
                <a:spcPct val="100000"/>
              </a:lnSpc>
              <a:buFont typeface="Franklin Gothic Book" panose="020B0503020102020204" pitchFamily="34" charset="0"/>
              <a:buNone/>
            </a:pPr>
            <a:r>
              <a:rPr lang="en-US" altLang="en-US" sz="2400" dirty="0">
                <a:latin typeface="Dagny OT" panose="020B0504020201020104" pitchFamily="34" charset="77"/>
              </a:rPr>
              <a:t>Absence de </a:t>
            </a:r>
            <a:r>
              <a:rPr lang="en-US" altLang="en-US" sz="2400" dirty="0" err="1">
                <a:latin typeface="Dagny OT" panose="020B0504020201020104" pitchFamily="34" charset="77"/>
              </a:rPr>
              <a:t>reproductibilité</a:t>
            </a:r>
            <a:endParaRPr lang="en-US" altLang="en-US" sz="2400" dirty="0">
              <a:latin typeface="Dagny OT" panose="020B0504020201020104" pitchFamily="34" charset="77"/>
            </a:endParaRPr>
          </a:p>
          <a:p>
            <a:pPr marL="0" indent="0" eaLnBrk="1" hangingPunct="1">
              <a:lnSpc>
                <a:spcPct val="100000"/>
              </a:lnSpc>
              <a:buFont typeface="Franklin Gothic Book" panose="020B0503020102020204" pitchFamily="34" charset="0"/>
              <a:buNone/>
            </a:pPr>
            <a:r>
              <a:rPr lang="en-US" altLang="en-US" sz="2400" dirty="0" err="1">
                <a:latin typeface="Dagny OT" panose="020B0504020201020104" pitchFamily="34" charset="77"/>
              </a:rPr>
              <a:t>Nombre</a:t>
            </a:r>
            <a:r>
              <a:rPr lang="en-US" altLang="en-US" sz="2400" dirty="0">
                <a:latin typeface="Dagny OT" panose="020B0504020201020104" pitchFamily="34" charset="77"/>
              </a:rPr>
              <a:t> de groups</a:t>
            </a:r>
          </a:p>
          <a:p>
            <a:pPr marL="0" indent="0" eaLnBrk="1" hangingPunct="1">
              <a:lnSpc>
                <a:spcPct val="100000"/>
              </a:lnSpc>
              <a:buFont typeface="Franklin Gothic Book" panose="020B0503020102020204" pitchFamily="34" charset="0"/>
              <a:buNone/>
            </a:pPr>
            <a:r>
              <a:rPr lang="en-US" altLang="en-US" sz="2400" dirty="0">
                <a:latin typeface="Dagny OT" panose="020B0504020201020104" pitchFamily="34" charset="77"/>
              </a:rPr>
              <a:t>Description d'un </a:t>
            </a:r>
            <a:r>
              <a:rPr lang="en-US" altLang="en-US" sz="2400" dirty="0" err="1">
                <a:latin typeface="Dagny OT" panose="020B0504020201020104" pitchFamily="34" charset="77"/>
              </a:rPr>
              <a:t>groupe</a:t>
            </a:r>
            <a:endParaRPr lang="en-US" altLang="en-US" sz="2400" dirty="0">
              <a:latin typeface="Dagny OT" panose="020B0504020201020104" pitchFamily="34" charset="77"/>
            </a:endParaRPr>
          </a:p>
          <a:p>
            <a:pPr marL="0" indent="0" eaLnBrk="1" hangingPunct="1">
              <a:buFont typeface="Franklin Gothic Book" panose="020B0503020102020204" pitchFamily="34" charset="0"/>
              <a:buNone/>
            </a:pPr>
            <a:r>
              <a:rPr lang="en-US" altLang="en-US" sz="2400" dirty="0">
                <a:latin typeface="Dagny OT" panose="020B0504020201020104" pitchFamily="34" charset="77"/>
              </a:rPr>
              <a:t>Validation </a:t>
            </a:r>
            <a:r>
              <a:rPr lang="en-US" altLang="en-US" sz="2400" dirty="0" err="1">
                <a:latin typeface="Dagny OT" panose="020B0504020201020104" pitchFamily="34" charset="77"/>
              </a:rPr>
              <a:t>modèle</a:t>
            </a:r>
            <a:endParaRPr lang="en-US" altLang="en-US" sz="2400" dirty="0">
              <a:latin typeface="Dagny OT" panose="020B0504020201020104" pitchFamily="34" charset="77"/>
            </a:endParaRPr>
          </a:p>
          <a:p>
            <a:pPr marL="0" indent="0" eaLnBrk="1" hangingPunct="1">
              <a:buFont typeface="Franklin Gothic Book" panose="020B0503020102020204" pitchFamily="34" charset="0"/>
              <a:buNone/>
            </a:pPr>
            <a:r>
              <a:rPr lang="en-US" altLang="en-US" sz="2400" dirty="0" err="1">
                <a:latin typeface="Dagny OT" panose="020B0504020201020104" pitchFamily="34" charset="77"/>
              </a:rPr>
              <a:t>Regroupement</a:t>
            </a:r>
            <a:r>
              <a:rPr lang="en-US" altLang="en-US" sz="2400" dirty="0">
                <a:latin typeface="Dagny OT" panose="020B0504020201020104" pitchFamily="34" charset="77"/>
              </a:rPr>
              <a:t> </a:t>
            </a:r>
            <a:r>
              <a:rPr lang="en-US" altLang="en-US" sz="2400" dirty="0" err="1">
                <a:latin typeface="Dagny OT" panose="020B0504020201020104" pitchFamily="34" charset="77"/>
              </a:rPr>
              <a:t>fantôme</a:t>
            </a:r>
            <a:endParaRPr lang="en-US" altLang="en-US" sz="2400" dirty="0">
              <a:latin typeface="Dagny OT" panose="020B0504020201020104" pitchFamily="34" charset="77"/>
            </a:endParaRPr>
          </a:p>
          <a:p>
            <a:pPr marL="0" indent="0" eaLnBrk="1" hangingPunct="1">
              <a:buFont typeface="Franklin Gothic Book" panose="020B0503020102020204" pitchFamily="34" charset="0"/>
              <a:buNone/>
            </a:pPr>
            <a:r>
              <a:rPr lang="en-US" altLang="en-US" sz="2400" dirty="0" err="1">
                <a:latin typeface="Dagny OT" panose="020B0504020201020104" pitchFamily="34" charset="77"/>
              </a:rPr>
              <a:t>Rationalisation</a:t>
            </a:r>
            <a:r>
              <a:rPr lang="en-US" altLang="en-US" sz="2400" i="1" dirty="0">
                <a:latin typeface="Dagny OT" panose="020B0504020201020104" pitchFamily="34" charset="77"/>
              </a:rPr>
              <a:t> a posteriori</a:t>
            </a:r>
            <a:endParaRPr lang="en-US" altLang="en-US" sz="2400" dirty="0">
              <a:latin typeface="Dagny OT" panose="020B0504020201020104" pitchFamily="34" charset="77"/>
            </a:endParaRPr>
          </a:p>
        </p:txBody>
      </p:sp>
      <p:pic>
        <p:nvPicPr>
          <p:cNvPr id="4" name="Picture 3">
            <a:extLst>
              <a:ext uri="{FF2B5EF4-FFF2-40B4-BE49-F238E27FC236}">
                <a16:creationId xmlns:a16="http://schemas.microsoft.com/office/drawing/2014/main" id="{1CBE1C04-288D-A848-88C0-897F6A5E7F36}"/>
              </a:ext>
            </a:extLst>
          </p:cNvPr>
          <p:cNvPicPr>
            <a:picLocks noChangeAspect="1"/>
          </p:cNvPicPr>
          <p:nvPr/>
        </p:nvPicPr>
        <p:blipFill>
          <a:blip r:embed="rId2"/>
          <a:stretch>
            <a:fillRect/>
          </a:stretch>
        </p:blipFill>
        <p:spPr>
          <a:xfrm>
            <a:off x="11162483" y="72247"/>
            <a:ext cx="995782" cy="799945"/>
          </a:xfrm>
          <a:prstGeom prst="rect">
            <a:avLst/>
          </a:prstGeom>
        </p:spPr>
      </p:pic>
    </p:spTree>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82C31-49D5-9043-8C71-2F0441DDF0E7}"/>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en-US" dirty="0">
                <a:ea typeface="Charter Roman" charset="0"/>
                <a:cs typeface="Charter Roman" charset="0"/>
              </a:rPr>
              <a:t>ENJEUX ET DÉFIS</a:t>
            </a:r>
          </a:p>
        </p:txBody>
      </p:sp>
      <p:sp>
        <p:nvSpPr>
          <p:cNvPr id="46083" name="Text Placeholder 4">
            <a:extLst>
              <a:ext uri="{FF2B5EF4-FFF2-40B4-BE49-F238E27FC236}">
                <a16:creationId xmlns:a16="http://schemas.microsoft.com/office/drawing/2014/main" id="{6B8AC202-5C44-A041-B3A9-ED6A37B268D0}"/>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en-US" altLang="en-US"/>
              <a:t>APPRENTISSAGE STATISTIQUE</a:t>
            </a:r>
          </a:p>
        </p:txBody>
      </p:sp>
      <p:sp>
        <p:nvSpPr>
          <p:cNvPr id="46084" name="Rectangle 3">
            <a:extLst>
              <a:ext uri="{FF2B5EF4-FFF2-40B4-BE49-F238E27FC236}">
                <a16:creationId xmlns:a16="http://schemas.microsoft.com/office/drawing/2014/main" id="{11B89A28-8CDF-B84A-9045-5FF68961979F}"/>
              </a:ext>
            </a:extLst>
          </p:cNvPr>
          <p:cNvSpPr>
            <a:spLocks noChangeArrowheads="1"/>
          </p:cNvSpPr>
          <p:nvPr/>
        </p:nvSpPr>
        <p:spPr bwMode="auto">
          <a:xfrm>
            <a:off x="0" y="4919008"/>
            <a:ext cx="5164137"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dirty="0">
                <a:solidFill>
                  <a:schemeClr val="tx2"/>
                </a:solidFill>
                <a:latin typeface="Dagny OT" panose="020B0504020201020104" pitchFamily="34" charset="77"/>
              </a:rPr>
              <a:t>« Nous disons tous que nous aimons les données, mais ce n’est pas vrai. Ce que nous aimons, c’est obtenir des perspectives grâce aux données. Cela n’équivaut pas tout à fait à aimer les données. En fait, j’ose dire que je ne me soucie pas vraiment des données, et il semblerait que je ne suis pas le seul. »</a:t>
            </a:r>
          </a:p>
          <a:p>
            <a:pPr algn="r" eaLnBrk="1" hangingPunct="1"/>
            <a:r>
              <a:rPr lang="en-US" altLang="en-US" sz="1200" dirty="0">
                <a:solidFill>
                  <a:schemeClr val="tx2"/>
                </a:solidFill>
                <a:latin typeface="Dagny OT" panose="020B0504020201020104" pitchFamily="34" charset="77"/>
              </a:rPr>
              <a:t>(</a:t>
            </a:r>
            <a:r>
              <a:rPr lang="en-CA" altLang="en-US" sz="1200" dirty="0">
                <a:solidFill>
                  <a:schemeClr val="tx2"/>
                </a:solidFill>
                <a:latin typeface="Dagny OT" panose="020B0504020201020104" pitchFamily="34" charset="77"/>
                <a:ea typeface="Helvetica" pitchFamily="2" charset="0"/>
                <a:cs typeface="Helvetica" pitchFamily="2" charset="0"/>
              </a:rPr>
              <a:t>Q.E. McCallum, </a:t>
            </a:r>
            <a:r>
              <a:rPr lang="en-CA" altLang="en-US" sz="1200" i="1" dirty="0">
                <a:solidFill>
                  <a:schemeClr val="tx2"/>
                </a:solidFill>
                <a:latin typeface="Dagny OT" panose="020B0504020201020104" pitchFamily="34" charset="77"/>
                <a:ea typeface="Helvetica" pitchFamily="2" charset="0"/>
                <a:cs typeface="Helvetica" pitchFamily="2" charset="0"/>
              </a:rPr>
              <a:t>Bad Data Handbook</a:t>
            </a:r>
            <a:endParaRPr lang="en-US" altLang="en-US" sz="1200" dirty="0">
              <a:solidFill>
                <a:schemeClr val="tx2"/>
              </a:solidFill>
              <a:latin typeface="Dagny OT" panose="020B0504020201020104" pitchFamily="34" charset="77"/>
            </a:endParaRPr>
          </a:p>
        </p:txBody>
      </p:sp>
    </p:spTree>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10E796CD-3194-B24C-AE09-B73002FB3AB8}"/>
              </a:ext>
            </a:extLst>
          </p:cNvPr>
          <p:cNvSpPr>
            <a:spLocks noGrp="1"/>
          </p:cNvSpPr>
          <p:nvPr>
            <p:ph type="title"/>
          </p:nvPr>
        </p:nvSpPr>
        <p:spPr/>
        <p:txBody>
          <a:bodyPr/>
          <a:lstStyle/>
          <a:p>
            <a:pPr eaLnBrk="1" hangingPunct="1"/>
            <a:r>
              <a:rPr lang="en-CA" altLang="en-US" b="1"/>
              <a:t>MAUVAISES DONNÉES</a:t>
            </a:r>
            <a:endParaRPr lang="en-US" altLang="en-US" b="1"/>
          </a:p>
        </p:txBody>
      </p:sp>
      <p:sp>
        <p:nvSpPr>
          <p:cNvPr id="47107" name="Content Placeholder 2">
            <a:extLst>
              <a:ext uri="{FF2B5EF4-FFF2-40B4-BE49-F238E27FC236}">
                <a16:creationId xmlns:a16="http://schemas.microsoft.com/office/drawing/2014/main" id="{EC9379F5-C15D-F141-A26F-75E45B7A74C4}"/>
              </a:ext>
            </a:extLst>
          </p:cNvPr>
          <p:cNvSpPr>
            <a:spLocks noGrp="1"/>
          </p:cNvSpPr>
          <p:nvPr>
            <p:ph idx="1"/>
          </p:nvPr>
        </p:nvSpPr>
        <p:spPr>
          <a:xfrm>
            <a:off x="1371599" y="2286000"/>
            <a:ext cx="10441459" cy="3581400"/>
          </a:xfrm>
        </p:spPr>
        <p:txBody>
          <a:bodyPr/>
          <a:lstStyle/>
          <a:p>
            <a:pPr marL="0" indent="0" algn="just" eaLnBrk="1" hangingPunct="1">
              <a:lnSpc>
                <a:spcPct val="100000"/>
              </a:lnSpc>
              <a:buFont typeface="Franklin Gothic Book" panose="020B0503020102020204" pitchFamily="34" charset="0"/>
              <a:buNone/>
            </a:pPr>
            <a:r>
              <a:rPr lang="fr-FR" altLang="en-US" dirty="0">
                <a:latin typeface="Dagny OT" panose="020B0504020201020104" pitchFamily="34" charset="77"/>
              </a:rPr>
              <a:t>L'ensemble de données semble-t-il fiable ? </a:t>
            </a:r>
            <a:r>
              <a:rPr lang="en-CA" altLang="en-US" dirty="0">
                <a:latin typeface="Dagny OT" panose="020B0504020201020104" pitchFamily="34" charset="77"/>
              </a:rPr>
              <a:t>(entrées non </a:t>
            </a:r>
            <a:r>
              <a:rPr lang="en-CA" altLang="en-US" dirty="0" err="1">
                <a:latin typeface="Dagny OT" panose="020B0504020201020104" pitchFamily="34" charset="77"/>
              </a:rPr>
              <a:t>valides</a:t>
            </a:r>
            <a:r>
              <a:rPr lang="en-CA" altLang="en-US" dirty="0">
                <a:latin typeface="Dagny OT" panose="020B0504020201020104" pitchFamily="34" charset="77"/>
              </a:rPr>
              <a:t>, etc.)</a:t>
            </a:r>
            <a:endParaRPr lang="en-CA" altLang="en-US" sz="2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dirty="0">
                <a:latin typeface="Dagny OT" panose="020B0504020201020104" pitchFamily="34" charset="77"/>
              </a:rPr>
              <a:t>Détection des </a:t>
            </a:r>
            <a:r>
              <a:rPr lang="fr-FR" altLang="en-US" b="1" dirty="0">
                <a:latin typeface="Dagny OT" panose="020B0504020201020104" pitchFamily="34" charset="77"/>
              </a:rPr>
              <a:t>mensonges</a:t>
            </a:r>
            <a:r>
              <a:rPr lang="fr-FR" altLang="en-US" dirty="0">
                <a:latin typeface="Dagny OT" panose="020B0504020201020104" pitchFamily="34" charset="77"/>
              </a:rPr>
              <a:t> et des </a:t>
            </a:r>
            <a:r>
              <a:rPr lang="fr-FR" altLang="en-US" b="1" dirty="0">
                <a:latin typeface="Dagny OT" panose="020B0504020201020104" pitchFamily="34" charset="77"/>
              </a:rPr>
              <a:t>erreurs</a:t>
            </a:r>
            <a:r>
              <a:rPr lang="fr-FR" altLang="en-US" dirty="0">
                <a:latin typeface="Dagny OT" panose="020B0504020201020104" pitchFamily="34" charset="77"/>
              </a:rPr>
              <a:t> (erreurs de déclaration, langage polarisant)</a:t>
            </a:r>
          </a:p>
          <a:p>
            <a:pPr marL="0" indent="0" algn="just" eaLnBrk="1" hangingPunct="1">
              <a:lnSpc>
                <a:spcPct val="100000"/>
              </a:lnSpc>
              <a:buFont typeface="Franklin Gothic Book" panose="020B0503020102020204" pitchFamily="34" charset="0"/>
              <a:buNone/>
            </a:pPr>
            <a:endParaRPr lang="en-CA" altLang="en-US" sz="2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b="1" dirty="0">
                <a:latin typeface="Dagny OT" panose="020B0504020201020104" pitchFamily="34" charset="77"/>
              </a:rPr>
              <a:t>Est-ce que l'approximation est suffisante ? </a:t>
            </a:r>
          </a:p>
          <a:p>
            <a:pPr marL="0" indent="0" algn="just" eaLnBrk="1" hangingPunct="1">
              <a:lnSpc>
                <a:spcPct val="100000"/>
              </a:lnSpc>
              <a:buFont typeface="Franklin Gothic Book" panose="020B0503020102020204" pitchFamily="34" charset="0"/>
              <a:buNone/>
            </a:pPr>
            <a:endParaRPr lang="en-CA" altLang="en-US" sz="200" b="1"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dirty="0">
                <a:latin typeface="Dagny OT" panose="020B0504020201020104" pitchFamily="34" charset="77"/>
              </a:rPr>
              <a:t>Sources de </a:t>
            </a:r>
            <a:r>
              <a:rPr lang="fr-FR" altLang="en-US" b="1" dirty="0">
                <a:latin typeface="Dagny OT" panose="020B0504020201020104" pitchFamily="34" charset="77"/>
              </a:rPr>
              <a:t>biais</a:t>
            </a:r>
            <a:r>
              <a:rPr lang="fr-FR" altLang="en-US" dirty="0">
                <a:latin typeface="Dagny OT" panose="020B0504020201020104" pitchFamily="34" charset="77"/>
              </a:rPr>
              <a:t> et </a:t>
            </a:r>
            <a:r>
              <a:rPr lang="fr-FR" altLang="en-US" b="1" dirty="0">
                <a:latin typeface="Dagny OT" panose="020B0504020201020104" pitchFamily="34" charset="77"/>
              </a:rPr>
              <a:t>d'erreurs</a:t>
            </a:r>
          </a:p>
          <a:p>
            <a:pPr marL="0" indent="0" algn="just" eaLnBrk="1" hangingPunct="1">
              <a:lnSpc>
                <a:spcPct val="100000"/>
              </a:lnSpc>
              <a:buFont typeface="Franklin Gothic Book" panose="020B0503020102020204" pitchFamily="34" charset="0"/>
              <a:buNone/>
            </a:pPr>
            <a:endParaRPr lang="en-CA" altLang="en-US" sz="200" b="1"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dirty="0">
                <a:latin typeface="Dagny OT" panose="020B0504020201020104" pitchFamily="34" charset="77"/>
              </a:rPr>
              <a:t>Recherche de la </a:t>
            </a:r>
            <a:r>
              <a:rPr lang="fr-FR" altLang="en-US" b="1" dirty="0">
                <a:latin typeface="Dagny OT" panose="020B0504020201020104" pitchFamily="34" charset="77"/>
              </a:rPr>
              <a:t>perfection</a:t>
            </a:r>
            <a:r>
              <a:rPr lang="fr-FR" altLang="en-US" dirty="0">
                <a:latin typeface="Dagny OT" panose="020B0504020201020104" pitchFamily="34" charset="77"/>
              </a:rPr>
              <a:t> (données universitaires, professionnelles, gouvernementales, relatives au service)</a:t>
            </a:r>
          </a:p>
          <a:p>
            <a:pPr marL="0" indent="0" algn="just" eaLnBrk="1" hangingPunct="1">
              <a:lnSpc>
                <a:spcPct val="100000"/>
              </a:lnSpc>
              <a:buFont typeface="Franklin Gothic Book" panose="020B0503020102020204" pitchFamily="34" charset="0"/>
              <a:buNone/>
            </a:pPr>
            <a:endParaRPr lang="en-CA" altLang="en-US" sz="2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dirty="0">
                <a:latin typeface="Dagny OT" panose="020B0504020201020104" pitchFamily="34" charset="77"/>
              </a:rPr>
              <a:t>Les </a:t>
            </a:r>
            <a:r>
              <a:rPr lang="fr-FR" altLang="en-US" b="1" dirty="0">
                <a:latin typeface="Dagny OT" panose="020B0504020201020104" pitchFamily="34" charset="77"/>
              </a:rPr>
              <a:t>pièges</a:t>
            </a:r>
            <a:r>
              <a:rPr lang="fr-FR" altLang="en-US" dirty="0">
                <a:latin typeface="Dagny OT" panose="020B0504020201020104" pitchFamily="34" charset="77"/>
              </a:rPr>
              <a:t> de la science des données : analyse sans compréhension, utilisation d'un seul outil (par choix/décret), analyse pour l'analyse, attentes irréalistes à l’égard de la science des données, selon le besoin de savoir et vous n’avez pas besoin de savoir.</a:t>
            </a:r>
            <a:endParaRPr lang="en-CA" altLang="en-US" sz="24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endParaRPr lang="en-CA" altLang="en-US" dirty="0"/>
          </a:p>
        </p:txBody>
      </p:sp>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2">
            <a:extLst>
              <a:ext uri="{FF2B5EF4-FFF2-40B4-BE49-F238E27FC236}">
                <a16:creationId xmlns:a16="http://schemas.microsoft.com/office/drawing/2014/main" id="{D2381852-0398-BF47-B276-C66910362E28}"/>
              </a:ext>
            </a:extLst>
          </p:cNvPr>
          <p:cNvSpPr>
            <a:spLocks noGrp="1"/>
          </p:cNvSpPr>
          <p:nvPr>
            <p:ph type="title"/>
          </p:nvPr>
        </p:nvSpPr>
        <p:spPr/>
        <p:txBody>
          <a:bodyPr/>
          <a:lstStyle/>
          <a:p>
            <a:pPr eaLnBrk="1" hangingPunct="1"/>
            <a:r>
              <a:rPr lang="en-US" altLang="en-US" b="1"/>
              <a:t>SURAPPRENTISSAGE</a:t>
            </a:r>
          </a:p>
        </p:txBody>
      </p:sp>
      <p:sp>
        <p:nvSpPr>
          <p:cNvPr id="48131" name="Text Placeholder 1">
            <a:extLst>
              <a:ext uri="{FF2B5EF4-FFF2-40B4-BE49-F238E27FC236}">
                <a16:creationId xmlns:a16="http://schemas.microsoft.com/office/drawing/2014/main" id="{BCC6B97A-3E2D-9142-851B-1EAEE05D7991}"/>
              </a:ext>
            </a:extLst>
          </p:cNvPr>
          <p:cNvSpPr txBox="1">
            <a:spLocks/>
          </p:cNvSpPr>
          <p:nvPr/>
        </p:nvSpPr>
        <p:spPr bwMode="auto">
          <a:xfrm>
            <a:off x="974725" y="5476875"/>
            <a:ext cx="3017838" cy="373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algn="ctr" defTabSz="914400" eaLnBrk="1" hangingPunct="1">
              <a:lnSpc>
                <a:spcPct val="90000"/>
              </a:lnSpc>
              <a:spcAft>
                <a:spcPct val="0"/>
              </a:spcAft>
              <a:buFont typeface="Arial" panose="020B0604020202020204" pitchFamily="34" charset="0"/>
              <a:buNone/>
            </a:pPr>
            <a:r>
              <a:rPr lang="en-US" altLang="en-US" sz="2400">
                <a:solidFill>
                  <a:schemeClr val="tx1"/>
                </a:solidFill>
                <a:latin typeface="Dagny OT" panose="020B0504020201020104" pitchFamily="34" charset="77"/>
              </a:rPr>
              <a:t>Sous-apprentissage</a:t>
            </a:r>
          </a:p>
        </p:txBody>
      </p:sp>
      <p:sp>
        <p:nvSpPr>
          <p:cNvPr id="48132" name="Text Placeholder 1">
            <a:extLst>
              <a:ext uri="{FF2B5EF4-FFF2-40B4-BE49-F238E27FC236}">
                <a16:creationId xmlns:a16="http://schemas.microsoft.com/office/drawing/2014/main" id="{028D086C-D21F-DB44-B4E0-019265063717}"/>
              </a:ext>
            </a:extLst>
          </p:cNvPr>
          <p:cNvSpPr txBox="1">
            <a:spLocks/>
          </p:cNvSpPr>
          <p:nvPr/>
        </p:nvSpPr>
        <p:spPr bwMode="auto">
          <a:xfrm>
            <a:off x="4943475" y="5476875"/>
            <a:ext cx="3527425" cy="747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algn="ctr" defTabSz="914400" eaLnBrk="1" hangingPunct="1">
              <a:lnSpc>
                <a:spcPct val="90000"/>
              </a:lnSpc>
              <a:spcAft>
                <a:spcPct val="0"/>
              </a:spcAft>
              <a:buFont typeface="Arial" panose="020B0604020202020204" pitchFamily="34" charset="0"/>
              <a:buNone/>
            </a:pPr>
            <a:r>
              <a:rPr lang="en-US" altLang="en-US" sz="2600">
                <a:solidFill>
                  <a:schemeClr val="tx1"/>
                </a:solidFill>
                <a:latin typeface="Dagny OT" panose="020B0504020201020104" pitchFamily="34" charset="77"/>
              </a:rPr>
              <a:t>Bonne représentation</a:t>
            </a:r>
          </a:p>
          <a:p>
            <a:pPr algn="ctr" defTabSz="914400" eaLnBrk="1" hangingPunct="1">
              <a:lnSpc>
                <a:spcPct val="90000"/>
              </a:lnSpc>
              <a:spcAft>
                <a:spcPct val="0"/>
              </a:spcAft>
              <a:buFont typeface="Arial" panose="020B0604020202020204" pitchFamily="34" charset="0"/>
              <a:buNone/>
            </a:pPr>
            <a:endParaRPr lang="en-US" altLang="en-US" sz="2800">
              <a:solidFill>
                <a:schemeClr val="tx1"/>
              </a:solidFill>
              <a:latin typeface="Dagny OT" panose="020B0504020201020104" pitchFamily="34" charset="77"/>
            </a:endParaRPr>
          </a:p>
        </p:txBody>
      </p:sp>
      <p:sp>
        <p:nvSpPr>
          <p:cNvPr id="48133" name="Text Placeholder 1">
            <a:extLst>
              <a:ext uri="{FF2B5EF4-FFF2-40B4-BE49-F238E27FC236}">
                <a16:creationId xmlns:a16="http://schemas.microsoft.com/office/drawing/2014/main" id="{F6A3E287-4C4E-5E41-84E3-A521C161BB8B}"/>
              </a:ext>
            </a:extLst>
          </p:cNvPr>
          <p:cNvSpPr txBox="1">
            <a:spLocks/>
          </p:cNvSpPr>
          <p:nvPr/>
        </p:nvSpPr>
        <p:spPr bwMode="auto">
          <a:xfrm>
            <a:off x="8913813" y="5491163"/>
            <a:ext cx="3017837" cy="373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algn="ctr" defTabSz="914400" eaLnBrk="1" hangingPunct="1">
              <a:lnSpc>
                <a:spcPct val="90000"/>
              </a:lnSpc>
              <a:spcAft>
                <a:spcPct val="0"/>
              </a:spcAft>
              <a:buFont typeface="Arial" panose="020B0604020202020204" pitchFamily="34" charset="0"/>
              <a:buNone/>
            </a:pPr>
            <a:r>
              <a:rPr lang="en-US" altLang="en-US" sz="2400">
                <a:solidFill>
                  <a:schemeClr val="tx1"/>
                </a:solidFill>
                <a:latin typeface="Dagny OT" panose="020B0504020201020104" pitchFamily="34" charset="77"/>
              </a:rPr>
              <a:t>Surapprentissage</a:t>
            </a:r>
          </a:p>
        </p:txBody>
      </p:sp>
      <p:pic>
        <p:nvPicPr>
          <p:cNvPr id="48134" name="Picture 14">
            <a:extLst>
              <a:ext uri="{FF2B5EF4-FFF2-40B4-BE49-F238E27FC236}">
                <a16:creationId xmlns:a16="http://schemas.microsoft.com/office/drawing/2014/main" id="{34F87076-4C84-E043-A099-56E77F0CAA3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00113" y="2225675"/>
            <a:ext cx="11107737" cy="318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E3290-35A2-7F47-B402-69736BEAE7CE}"/>
              </a:ext>
            </a:extLst>
          </p:cNvPr>
          <p:cNvSpPr>
            <a:spLocks noGrp="1"/>
          </p:cNvSpPr>
          <p:nvPr>
            <p:ph type="title"/>
          </p:nvPr>
        </p:nvSpPr>
        <p:spPr/>
        <p:txBody>
          <a:bodyPr rtlCol="0">
            <a:normAutofit/>
          </a:bodyPr>
          <a:lstStyle/>
          <a:p>
            <a:pPr eaLnBrk="1" fontAlgn="auto" hangingPunct="1">
              <a:spcAft>
                <a:spcPts val="0"/>
              </a:spcAft>
              <a:defRPr/>
            </a:pPr>
            <a:r>
              <a:rPr lang="fr-CA" sz="4000" b="1" cap="all" dirty="0">
                <a:solidFill>
                  <a:schemeClr val="tx1"/>
                </a:solidFill>
              </a:rPr>
              <a:t>Comparaison entre les </a:t>
            </a:r>
            <a:r>
              <a:rPr lang="fr-CA" sz="4000" b="1" cap="all" dirty="0" err="1">
                <a:solidFill>
                  <a:schemeClr val="tx1"/>
                </a:solidFill>
              </a:rPr>
              <a:t>mégadonnées</a:t>
            </a:r>
            <a:r>
              <a:rPr lang="fr-CA" sz="4000" b="1" cap="all" dirty="0">
                <a:solidFill>
                  <a:schemeClr val="tx1"/>
                </a:solidFill>
              </a:rPr>
              <a:t> (</a:t>
            </a:r>
            <a:r>
              <a:rPr lang="fr-CA" sz="4000" b="1" i="1" cap="all" dirty="0">
                <a:solidFill>
                  <a:schemeClr val="tx1"/>
                </a:solidFill>
              </a:rPr>
              <a:t>BIG DATA</a:t>
            </a:r>
            <a:r>
              <a:rPr lang="fr-CA" sz="4000" b="1" cap="all" dirty="0">
                <a:solidFill>
                  <a:schemeClr val="tx1"/>
                </a:solidFill>
              </a:rPr>
              <a:t>) et les petites données</a:t>
            </a:r>
            <a:endParaRPr lang="en-US" sz="3200" b="1" dirty="0">
              <a:solidFill>
                <a:schemeClr val="tx1"/>
              </a:solidFill>
            </a:endParaRPr>
          </a:p>
        </p:txBody>
      </p:sp>
      <p:sp>
        <p:nvSpPr>
          <p:cNvPr id="3" name="Content Placeholder 2">
            <a:extLst>
              <a:ext uri="{FF2B5EF4-FFF2-40B4-BE49-F238E27FC236}">
                <a16:creationId xmlns:a16="http://schemas.microsoft.com/office/drawing/2014/main" id="{5761E99C-D802-8F42-9F58-67551EEDD65A}"/>
              </a:ext>
            </a:extLst>
          </p:cNvPr>
          <p:cNvSpPr>
            <a:spLocks noGrp="1"/>
          </p:cNvSpPr>
          <p:nvPr>
            <p:ph idx="1"/>
          </p:nvPr>
        </p:nvSpPr>
        <p:spPr>
          <a:xfrm>
            <a:off x="1371600" y="2286000"/>
            <a:ext cx="10614454" cy="3581400"/>
          </a:xfrm>
        </p:spPr>
        <p:txBody>
          <a:bodyPr/>
          <a:lstStyle/>
          <a:p>
            <a:pPr marL="0" indent="0" algn="just" eaLnBrk="1" hangingPunct="1">
              <a:lnSpc>
                <a:spcPct val="100000"/>
              </a:lnSpc>
              <a:buFont typeface="Franklin Gothic Book" panose="020B0503020102020204" pitchFamily="34" charset="0"/>
              <a:buNone/>
            </a:pPr>
            <a:r>
              <a:rPr lang="fr-FR" altLang="en-US" sz="2400" b="1" dirty="0">
                <a:latin typeface="Dagny OT" panose="020B0504020201020104" pitchFamily="34" charset="77"/>
              </a:rPr>
              <a:t>Quelle est la principale différence </a:t>
            </a:r>
            <a:r>
              <a:rPr lang="en-US" altLang="en-US" sz="2400" b="1" dirty="0">
                <a:latin typeface="Dagny OT" panose="020B0504020201020104" pitchFamily="34" charset="77"/>
              </a:rPr>
              <a:t>? </a:t>
            </a:r>
          </a:p>
          <a:p>
            <a:pPr lvl="1" algn="just" eaLnBrk="1" hangingPunct="1">
              <a:lnSpc>
                <a:spcPct val="100000"/>
              </a:lnSpc>
              <a:buFont typeface="Wingdings" pitchFamily="2" charset="2"/>
              <a:buChar char="§"/>
            </a:pPr>
            <a:r>
              <a:rPr lang="fr-FR" altLang="en-US" i="0" dirty="0">
                <a:latin typeface="Dagny OT" panose="020B0504020201020104" pitchFamily="34" charset="77"/>
              </a:rPr>
              <a:t>les ensembles de données sont </a:t>
            </a:r>
            <a:r>
              <a:rPr lang="fr-FR" altLang="en-US" b="1" i="0" dirty="0">
                <a:latin typeface="Dagny OT" panose="020B0504020201020104" pitchFamily="34" charset="77"/>
              </a:rPr>
              <a:t>VOLUMINEUX</a:t>
            </a:r>
          </a:p>
          <a:p>
            <a:pPr lvl="1" algn="just" eaLnBrk="1" hangingPunct="1">
              <a:lnSpc>
                <a:spcPct val="100000"/>
              </a:lnSpc>
              <a:buFont typeface="Wingdings" pitchFamily="2" charset="2"/>
              <a:buChar char="§"/>
            </a:pPr>
            <a:r>
              <a:rPr lang="fr-FR" altLang="en-US" i="0" dirty="0">
                <a:latin typeface="Dagny OT" panose="020B0504020201020104" pitchFamily="34" charset="77"/>
              </a:rPr>
              <a:t>problèmes : collecte, saisie, accès, stockage, analyse, visualisation</a:t>
            </a:r>
            <a:endParaRPr lang="en-US" altLang="en-US" sz="5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en-US" altLang="en-US" sz="2400" b="1" dirty="0" err="1">
                <a:latin typeface="Dagny OT" panose="020B0504020201020104" pitchFamily="34" charset="77"/>
              </a:rPr>
              <a:t>D'où</a:t>
            </a:r>
            <a:r>
              <a:rPr lang="en-US" altLang="en-US" sz="2400" b="1" dirty="0">
                <a:latin typeface="Dagny OT" panose="020B0504020201020104" pitchFamily="34" charset="77"/>
              </a:rPr>
              <a:t> </a:t>
            </a:r>
            <a:r>
              <a:rPr lang="en-US" altLang="en-US" sz="2400" b="1" dirty="0" err="1">
                <a:latin typeface="Dagny OT" panose="020B0504020201020104" pitchFamily="34" charset="77"/>
              </a:rPr>
              <a:t>viennent</a:t>
            </a:r>
            <a:r>
              <a:rPr lang="en-US" altLang="en-US" sz="2400" b="1" dirty="0">
                <a:latin typeface="Dagny OT" panose="020B0504020201020104" pitchFamily="34" charset="77"/>
              </a:rPr>
              <a:t> les </a:t>
            </a:r>
            <a:r>
              <a:rPr lang="en-US" altLang="en-US" sz="2400" b="1" dirty="0" err="1">
                <a:latin typeface="Dagny OT" panose="020B0504020201020104" pitchFamily="34" charset="77"/>
              </a:rPr>
              <a:t>données</a:t>
            </a:r>
            <a:r>
              <a:rPr lang="en-US" altLang="en-US" sz="2400" b="1" dirty="0">
                <a:latin typeface="Dagny OT" panose="020B0504020201020104" pitchFamily="34" charset="77"/>
              </a:rPr>
              <a:t> ? </a:t>
            </a:r>
          </a:p>
          <a:p>
            <a:pPr lvl="1" algn="just" eaLnBrk="1" hangingPunct="1">
              <a:lnSpc>
                <a:spcPct val="100000"/>
              </a:lnSpc>
              <a:buFont typeface="Wingdings" pitchFamily="2" charset="2"/>
              <a:buChar char="§"/>
            </a:pPr>
            <a:r>
              <a:rPr lang="fr-FR" altLang="en-US" i="0" dirty="0">
                <a:latin typeface="Dagny OT" panose="020B0504020201020104" pitchFamily="34" charset="77"/>
              </a:rPr>
              <a:t>les progrès technologiques permettent de dépasser les limites de vitesse de traitement des données</a:t>
            </a:r>
          </a:p>
          <a:p>
            <a:pPr lvl="1" algn="just" eaLnBrk="1" hangingPunct="1">
              <a:lnSpc>
                <a:spcPct val="100000"/>
              </a:lnSpc>
              <a:buFont typeface="Wingdings" pitchFamily="2" charset="2"/>
              <a:buChar char="§"/>
            </a:pPr>
            <a:r>
              <a:rPr lang="fr-FR" altLang="en-US" i="0" dirty="0">
                <a:latin typeface="Dagny OT" panose="020B0504020201020104" pitchFamily="34" charset="77"/>
              </a:rPr>
              <a:t>détection de l'information, appareils mobiles, appareils photo et réseaux sans fil</a:t>
            </a:r>
            <a:endParaRPr lang="en-US" altLang="en-US" sz="5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en-US" altLang="en-US" sz="2400" b="1" dirty="0" err="1">
                <a:latin typeface="Dagny OT" panose="020B0504020201020104" pitchFamily="34" charset="77"/>
              </a:rPr>
              <a:t>Quels</a:t>
            </a:r>
            <a:r>
              <a:rPr lang="en-US" altLang="en-US" sz="2400" b="1" dirty="0">
                <a:latin typeface="Dagny OT" panose="020B0504020201020104" pitchFamily="34" charset="77"/>
              </a:rPr>
              <a:t> </a:t>
            </a:r>
            <a:r>
              <a:rPr lang="en-US" altLang="en-US" sz="2400" b="1" dirty="0" err="1">
                <a:latin typeface="Dagny OT" panose="020B0504020201020104" pitchFamily="34" charset="77"/>
              </a:rPr>
              <a:t>sont</a:t>
            </a:r>
            <a:r>
              <a:rPr lang="en-US" altLang="en-US" sz="2400" b="1" dirty="0">
                <a:latin typeface="Dagny OT" panose="020B0504020201020104" pitchFamily="34" charset="77"/>
              </a:rPr>
              <a:t> les </a:t>
            </a:r>
            <a:r>
              <a:rPr lang="en-US" altLang="en-US" sz="2400" b="1" dirty="0" err="1">
                <a:latin typeface="Dagny OT" panose="020B0504020201020104" pitchFamily="34" charset="77"/>
              </a:rPr>
              <a:t>défis</a:t>
            </a:r>
            <a:r>
              <a:rPr lang="en-US" altLang="en-US" sz="2400" b="1" dirty="0">
                <a:latin typeface="Dagny OT" panose="020B0504020201020104" pitchFamily="34" charset="77"/>
              </a:rPr>
              <a:t> ? </a:t>
            </a:r>
          </a:p>
          <a:p>
            <a:pPr lvl="1" algn="just" eaLnBrk="1" hangingPunct="1">
              <a:lnSpc>
                <a:spcPct val="100000"/>
              </a:lnSpc>
              <a:buFont typeface="Wingdings" pitchFamily="2" charset="2"/>
              <a:buChar char="§"/>
            </a:pPr>
            <a:r>
              <a:rPr lang="fr-FR" altLang="en-US" i="0" dirty="0">
                <a:latin typeface="Dagny OT" panose="020B0504020201020104" pitchFamily="34" charset="77"/>
              </a:rPr>
              <a:t>la plupart des techniques ont été élaborées pour de très petits ensembles de données</a:t>
            </a:r>
          </a:p>
          <a:p>
            <a:pPr lvl="1" algn="just" eaLnBrk="1" hangingPunct="1">
              <a:lnSpc>
                <a:spcPct val="100000"/>
              </a:lnSpc>
              <a:buFont typeface="Wingdings" pitchFamily="2" charset="2"/>
              <a:buChar char="§"/>
            </a:pPr>
            <a:r>
              <a:rPr lang="fr-FR" altLang="en-US" i="0" dirty="0">
                <a:latin typeface="Dagny OT" panose="020B0504020201020104" pitchFamily="34" charset="77"/>
              </a:rPr>
              <a:t>les méthodes directes peuvent pendant des années</a:t>
            </a:r>
          </a:p>
          <a:p>
            <a:pPr lvl="1" algn="just" eaLnBrk="1" hangingPunct="1">
              <a:lnSpc>
                <a:spcPct val="100000"/>
              </a:lnSpc>
              <a:buFont typeface="Wingdings" pitchFamily="2" charset="2"/>
              <a:buChar char="§"/>
            </a:pPr>
            <a:endParaRPr lang="en-US" altLang="en-US" i="0" dirty="0">
              <a:latin typeface="Dagny OT" panose="020B0504020201020104" pitchFamily="34" charset="77"/>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A6EC888-B85F-410F-B430-06583E94BEEC}"/>
              </a:ext>
            </a:extLst>
          </p:cNvPr>
          <p:cNvSpPr>
            <a:spLocks noGrp="1" noRot="1" noChangeAspect="1" noMove="1" noResize="1" noEditPoints="1" noAdjustHandles="1" noChangeArrowheads="1" noChangeShapeType="1" noTextEdit="1"/>
          </p:cNvSpPr>
          <p:nvPr/>
        </p:nvSpPr>
        <p:spPr>
          <a:xfrm>
            <a:off x="477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10">
            <a:extLst>
              <a:ext uri="{FF2B5EF4-FFF2-40B4-BE49-F238E27FC236}">
                <a16:creationId xmlns:a16="http://schemas.microsoft.com/office/drawing/2014/main" id="{9485DA84-CB73-4E5E-9864-2460CE28055D}"/>
              </a:ext>
            </a:extLst>
          </p:cNvPr>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7D49185E-361A-421B-8F2D-11C7FFC686F0}"/>
              </a:ext>
            </a:extLst>
          </p:cNvPr>
          <p:cNvSpPr>
            <a:spLocks noGrp="1" noRot="1" noChangeAspect="1" noMove="1" noResize="1" noEditPoints="1" noAdjustHandles="1" noChangeArrowheads="1" noChangeShapeType="1" noTextEdit="1"/>
          </p:cNvSpPr>
          <p:nvPr/>
        </p:nvSpPr>
        <p:spPr>
          <a:xfrm>
            <a:off x="0" y="0"/>
            <a:ext cx="3651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14B85BAA-C37F-44B4-B427-B4F10EBB4183}"/>
              </a:ext>
            </a:extLst>
          </p:cNvPr>
          <p:cNvSpPr>
            <a:spLocks noGrp="1" noRot="1" noChangeAspect="1" noMove="1" noResize="1" noEditPoints="1" noAdjustHandles="1" noChangeArrowheads="1" noChangeShapeType="1" noTextEdit="1"/>
          </p:cNvSpPr>
          <p:nvPr/>
        </p:nvSpPr>
        <p:spPr>
          <a:xfrm>
            <a:off x="11826875" y="-4763"/>
            <a:ext cx="365125" cy="3651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ectangle 16">
            <a:extLst>
              <a:ext uri="{FF2B5EF4-FFF2-40B4-BE49-F238E27FC236}">
                <a16:creationId xmlns:a16="http://schemas.microsoft.com/office/drawing/2014/main" id="{EDC4EE06-D7B4-4FAC-A561-38A1C380232A}"/>
              </a:ext>
            </a:extLst>
          </p:cNvPr>
          <p:cNvSpPr>
            <a:spLocks noGrp="1" noRot="1" noChangeAspect="1" noMove="1" noResize="1" noEditPoints="1" noAdjustHandles="1" noChangeArrowheads="1" noChangeShapeType="1" noTextEdit="1"/>
          </p:cNvSpPr>
          <p:nvPr/>
        </p:nvSpPr>
        <p:spPr>
          <a:xfrm>
            <a:off x="0" y="6494463"/>
            <a:ext cx="3651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Rectangle 18">
            <a:extLst>
              <a:ext uri="{FF2B5EF4-FFF2-40B4-BE49-F238E27FC236}">
                <a16:creationId xmlns:a16="http://schemas.microsoft.com/office/drawing/2014/main" id="{9018D83B-903C-4782-B1BB-A45164A71F60}"/>
              </a:ext>
            </a:extLst>
          </p:cNvPr>
          <p:cNvSpPr>
            <a:spLocks noGrp="1" noRot="1" noChangeAspect="1" noMove="1" noResize="1" noEditPoints="1" noAdjustHandles="1" noChangeArrowheads="1" noChangeShapeType="1" noTextEdit="1"/>
          </p:cNvSpPr>
          <p:nvPr/>
        </p:nvSpPr>
        <p:spPr>
          <a:xfrm>
            <a:off x="11826875" y="6494463"/>
            <a:ext cx="3651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8785589A-A5AC-409A-B2A2-24D871B4CEF0}"/>
              </a:ext>
            </a:extLst>
          </p:cNvPr>
          <p:cNvSpPr>
            <a:spLocks noGrp="1" noRot="1" noChangeAspect="1" noMove="1" noResize="1" noEditPoints="1" noAdjustHandles="1" noChangeArrowheads="1" noChangeShapeType="1" noTextEdit="1"/>
          </p:cNvSpPr>
          <p:nvPr/>
        </p:nvSpPr>
        <p:spPr>
          <a:xfrm>
            <a:off x="160338" y="158750"/>
            <a:ext cx="11871325" cy="653732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pic>
        <p:nvPicPr>
          <p:cNvPr id="51209" name="Picture 3" descr="Shape, polygon&#10;&#10;Description automatically generated">
            <a:extLst>
              <a:ext uri="{FF2B5EF4-FFF2-40B4-BE49-F238E27FC236}">
                <a16:creationId xmlns:a16="http://schemas.microsoft.com/office/drawing/2014/main" id="{3E5B2120-8476-3E44-9AB5-73CD429E297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2600" y="885825"/>
            <a:ext cx="11226800" cy="5081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7F56BF59-9CA7-D74C-AC62-0BCDDEF9AEFA}"/>
              </a:ext>
            </a:extLst>
          </p:cNvPr>
          <p:cNvSpPr>
            <a:spLocks noGrp="1"/>
          </p:cNvSpPr>
          <p:nvPr>
            <p:ph type="title"/>
          </p:nvPr>
        </p:nvSpPr>
        <p:spPr/>
        <p:txBody>
          <a:bodyPr/>
          <a:lstStyle/>
          <a:p>
            <a:pPr eaLnBrk="1" hangingPunct="1">
              <a:defRPr/>
            </a:pPr>
            <a:r>
              <a:rPr lang="en-US" altLang="en-US" b="1" dirty="0"/>
              <a:t>PERTINENCE </a:t>
            </a:r>
            <a:r>
              <a:rPr lang="en-US" altLang="en-US" b="1" dirty="0">
                <a:solidFill>
                  <a:schemeClr val="tx1"/>
                </a:solidFill>
              </a:rPr>
              <a:t>ET </a:t>
            </a:r>
            <a:r>
              <a:rPr lang="fr-CA" b="1" cap="all" dirty="0">
                <a:solidFill>
                  <a:schemeClr val="tx1"/>
                </a:solidFill>
              </a:rPr>
              <a:t>portabilité</a:t>
            </a:r>
            <a:endParaRPr lang="en-US" altLang="en-US" b="1" dirty="0">
              <a:solidFill>
                <a:schemeClr val="tx1"/>
              </a:solidFill>
            </a:endParaRPr>
          </a:p>
        </p:txBody>
      </p:sp>
      <p:sp>
        <p:nvSpPr>
          <p:cNvPr id="3" name="Content Placeholder 2">
            <a:extLst>
              <a:ext uri="{FF2B5EF4-FFF2-40B4-BE49-F238E27FC236}">
                <a16:creationId xmlns:a16="http://schemas.microsoft.com/office/drawing/2014/main" id="{BEEFEDDB-4A15-4945-84D0-025E5DCDA88D}"/>
              </a:ext>
            </a:extLst>
          </p:cNvPr>
          <p:cNvSpPr>
            <a:spLocks noGrp="1"/>
          </p:cNvSpPr>
          <p:nvPr>
            <p:ph idx="1"/>
          </p:nvPr>
        </p:nvSpPr>
        <p:spPr>
          <a:xfrm>
            <a:off x="1371599" y="2286000"/>
            <a:ext cx="10429103" cy="3581400"/>
          </a:xfrm>
        </p:spPr>
        <p:txBody>
          <a:bodyPr rtlCol="0">
            <a:normAutofit lnSpcReduction="10000"/>
          </a:bodyPr>
          <a:lstStyle/>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Les méthodes de la science des données ne</a:t>
            </a:r>
            <a:r>
              <a:rPr lang="fr-FR" sz="2400" b="1" dirty="0">
                <a:latin typeface="Dagny OT" panose="020B0504020201020104" pitchFamily="34" charset="77"/>
              </a:rPr>
              <a:t> </a:t>
            </a:r>
            <a:r>
              <a:rPr lang="fr-FR" sz="2400" dirty="0">
                <a:latin typeface="Dagny OT" panose="020B0504020201020104" pitchFamily="34" charset="77"/>
              </a:rPr>
              <a:t>sont</a:t>
            </a:r>
            <a:r>
              <a:rPr lang="fr-FR" sz="2400" b="1" dirty="0">
                <a:latin typeface="Dagny OT" panose="020B0504020201020104" pitchFamily="34" charset="77"/>
              </a:rPr>
              <a:t> pas </a:t>
            </a:r>
            <a:r>
              <a:rPr lang="fr-FR" sz="2400" dirty="0">
                <a:latin typeface="Dagny OT" panose="020B0504020201020104" pitchFamily="34" charset="77"/>
              </a:rPr>
              <a:t>appropriées :</a:t>
            </a:r>
            <a:r>
              <a:rPr lang="en-US" sz="2400" dirty="0">
                <a:latin typeface="Dagny OT" panose="020B0504020201020104" pitchFamily="34" charset="77"/>
              </a:rPr>
              <a:t> </a:t>
            </a:r>
          </a:p>
          <a:p>
            <a:pPr lvl="1" indent="-384048" algn="just" eaLnBrk="1" fontAlgn="auto" hangingPunct="1">
              <a:lnSpc>
                <a:spcPct val="110000"/>
              </a:lnSpc>
              <a:buFont typeface="Wingdings" pitchFamily="2" charset="2"/>
              <a:buChar char="§"/>
              <a:defRPr/>
            </a:pPr>
            <a:r>
              <a:rPr lang="fr-FR" i="0" dirty="0">
                <a:latin typeface="Dagny OT" panose="020B0504020201020104" pitchFamily="34" charset="77"/>
              </a:rPr>
              <a:t>si l'on doit absolument utiliser des ensembles de données existant (hérité) au lieu d'un jeu de données idéal (« ce sont les meilleures données dont nous disposons! »)</a:t>
            </a:r>
          </a:p>
          <a:p>
            <a:pPr lvl="1" indent="-384048" algn="just" eaLnBrk="1" fontAlgn="auto" hangingPunct="1">
              <a:lnSpc>
                <a:spcPct val="110000"/>
              </a:lnSpc>
              <a:buFont typeface="Wingdings" pitchFamily="2" charset="2"/>
              <a:buChar char="§"/>
              <a:defRPr/>
            </a:pPr>
            <a:r>
              <a:rPr lang="fr-FR" i="0" dirty="0">
                <a:latin typeface="Dagny OT" panose="020B0504020201020104" pitchFamily="34" charset="77"/>
              </a:rPr>
              <a:t>si l'ensemble de données possède des attributs qui permettent de prédire utilement une valeur d'intérêt, mais qui ne sont pas disponibles lorsqu'une prédiction est requise </a:t>
            </a:r>
          </a:p>
          <a:p>
            <a:pPr lvl="1" indent="-384048" algn="just" eaLnBrk="1" fontAlgn="auto" hangingPunct="1">
              <a:lnSpc>
                <a:spcPct val="110000"/>
              </a:lnSpc>
              <a:buFont typeface="Wingdings" pitchFamily="2" charset="2"/>
              <a:buChar char="§"/>
              <a:defRPr/>
            </a:pPr>
            <a:r>
              <a:rPr lang="fr-FR" i="0" dirty="0">
                <a:latin typeface="Dagny OT" panose="020B0504020201020104" pitchFamily="34" charset="77"/>
              </a:rPr>
              <a:t>si l'on va tenter de prédire l'appartenance à une classe en utilisant un algorithme d'apprentissage non supervisé</a:t>
            </a:r>
            <a:endParaRPr lang="en-US" sz="500" i="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endParaRPr lang="fr-FR" sz="1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Si les données sont utilisées dans d’autres contextes ou pour effectuer des prédictions en fonction d’attributs sans données, on ne peut valider les résultats.</a:t>
            </a:r>
          </a:p>
          <a:p>
            <a:pPr marL="0" indent="0" algn="just" eaLnBrk="1" fontAlgn="auto" hangingPunct="1">
              <a:lnSpc>
                <a:spcPct val="110000"/>
              </a:lnSpc>
              <a:buFont typeface="Franklin Gothic Book" panose="020B0503020102020204" pitchFamily="34" charset="0"/>
              <a:buNone/>
              <a:defRPr/>
            </a:pPr>
            <a:endParaRPr lang="fr-FR" sz="100" b="1"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b="1" dirty="0">
                <a:latin typeface="Dagny OT" panose="020B0504020201020104" pitchFamily="34" charset="77"/>
              </a:rPr>
              <a:t>Exemple : </a:t>
            </a:r>
            <a:r>
              <a:rPr lang="fr-FR" dirty="0">
                <a:latin typeface="Dagny OT" panose="020B0504020201020104" pitchFamily="34" charset="77"/>
              </a:rPr>
              <a:t>Pouvons-nous utiliser un modèle qui prédit les emprunteurs hypothécaires en défaut pour prévoir également les détenteurs d’un prêt auto en défaut?</a:t>
            </a:r>
          </a:p>
        </p:txBody>
      </p:sp>
    </p:spTree>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5BDD6243-107B-5A42-A019-B680D81E0408}"/>
              </a:ext>
            </a:extLst>
          </p:cNvPr>
          <p:cNvSpPr>
            <a:spLocks noGrp="1"/>
          </p:cNvSpPr>
          <p:nvPr>
            <p:ph type="title"/>
          </p:nvPr>
        </p:nvSpPr>
        <p:spPr/>
        <p:txBody>
          <a:bodyPr/>
          <a:lstStyle/>
          <a:p>
            <a:pPr eaLnBrk="1" hangingPunct="1"/>
            <a:r>
              <a:rPr lang="en-US" altLang="en-US" b="1"/>
              <a:t>BIAIS, SOPHISMES ET INTERPRÉTATION</a:t>
            </a:r>
          </a:p>
        </p:txBody>
      </p:sp>
      <p:sp>
        <p:nvSpPr>
          <p:cNvPr id="3" name="Content Placeholder 2">
            <a:extLst>
              <a:ext uri="{FF2B5EF4-FFF2-40B4-BE49-F238E27FC236}">
                <a16:creationId xmlns:a16="http://schemas.microsoft.com/office/drawing/2014/main" id="{8CAAD37A-5FEE-AF46-8288-A9DFDE673C80}"/>
              </a:ext>
            </a:extLst>
          </p:cNvPr>
          <p:cNvSpPr>
            <a:spLocks noGrp="1" noRot="1" noChangeAspect="1" noMove="1" noResize="1" noEditPoints="1" noAdjustHandles="1" noChangeArrowheads="1" noChangeShapeType="1" noTextEdit="1"/>
          </p:cNvSpPr>
          <p:nvPr>
            <p:ph idx="1"/>
          </p:nvPr>
        </p:nvSpPr>
        <p:spPr>
          <a:xfrm>
            <a:off x="1371600" y="2286000"/>
            <a:ext cx="10084676" cy="3581400"/>
          </a:xfrm>
          <a:blipFill>
            <a:blip r:embed="rId2"/>
            <a:stretch>
              <a:fillRect l="-605" t="-1361" r="-605" b="-18197"/>
            </a:stretch>
          </a:blipFill>
        </p:spPr>
        <p:txBody>
          <a:bodyPr/>
          <a:lstStyle/>
          <a:p>
            <a:pPr eaLnBrk="1" hangingPunct="1">
              <a:defRPr/>
            </a:pPr>
            <a:r>
              <a:rPr lang="en-CA" dirty="0">
                <a:noFill/>
              </a:rPr>
              <a:t> </a:t>
            </a:r>
            <a:r>
              <a:rPr lang="fr-FR" dirty="0">
                <a:noFill/>
              </a:rPr>
              <a:t>La dimension humaine de toute activité analytique.</a:t>
            </a:r>
          </a:p>
          <a:p>
            <a:pPr eaLnBrk="1" hangingPunct="1">
              <a:defRPr/>
            </a:pPr>
            <a:endParaRPr lang="fr-FR" dirty="0">
              <a:noFill/>
            </a:endParaRPr>
          </a:p>
          <a:p>
            <a:pPr eaLnBrk="1" hangingPunct="1">
              <a:defRPr/>
            </a:pPr>
            <a:r>
              <a:rPr lang="fr-FR" dirty="0">
                <a:noFill/>
              </a:rPr>
              <a:t>Un petit effet peut être (statistiquement) significatif. </a:t>
            </a:r>
          </a:p>
          <a:p>
            <a:pPr eaLnBrk="1" hangingPunct="1">
              <a:defRPr/>
            </a:pPr>
            <a:endParaRPr lang="fr-FR" dirty="0">
              <a:noFill/>
            </a:endParaRPr>
          </a:p>
          <a:p>
            <a:pPr eaLnBrk="1" hangingPunct="1">
              <a:defRPr/>
            </a:pPr>
            <a:r>
              <a:rPr lang="fr-FR" dirty="0">
                <a:noFill/>
              </a:rPr>
              <a:t>Attention aux statistiques sacro-saintes (valeurs-p, etc.).</a:t>
            </a:r>
          </a:p>
          <a:p>
            <a:pPr eaLnBrk="1" hangingPunct="1">
              <a:defRPr/>
            </a:pPr>
            <a:endParaRPr lang="fr-FR" dirty="0">
              <a:noFill/>
            </a:endParaRPr>
          </a:p>
          <a:p>
            <a:pPr eaLnBrk="1" hangingPunct="1">
              <a:defRPr/>
            </a:pPr>
            <a:r>
              <a:rPr lang="fr-FR" dirty="0">
                <a:noFill/>
              </a:rPr>
              <a:t>Le biais invalide-t-il nécessairement les résultats ? </a:t>
            </a:r>
            <a:endParaRPr lang="en-CA" dirty="0">
              <a:noFill/>
            </a:endParaRPr>
          </a:p>
        </p:txBody>
      </p:sp>
      <p:sp>
        <p:nvSpPr>
          <p:cNvPr id="54276" name="TextBox 1">
            <a:extLst>
              <a:ext uri="{FF2B5EF4-FFF2-40B4-BE49-F238E27FC236}">
                <a16:creationId xmlns:a16="http://schemas.microsoft.com/office/drawing/2014/main" id="{BFD6C6F4-5E09-AF40-9E33-2011DD077AD4}"/>
              </a:ext>
            </a:extLst>
          </p:cNvPr>
          <p:cNvSpPr txBox="1">
            <a:spLocks noChangeArrowheads="1"/>
          </p:cNvSpPr>
          <p:nvPr/>
        </p:nvSpPr>
        <p:spPr bwMode="auto">
          <a:xfrm>
            <a:off x="1209675" y="2171700"/>
            <a:ext cx="4962525" cy="3478213"/>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r>
              <a:rPr lang="fr-FR" altLang="en-US" sz="2000" dirty="0">
                <a:latin typeface="Dagny OT" panose="020B0504020201020104" pitchFamily="34" charset="77"/>
              </a:rPr>
              <a:t>La corrélation n'est pas un lien de causalité. </a:t>
            </a:r>
          </a:p>
          <a:p>
            <a:endParaRPr lang="fr-FR" altLang="en-US" sz="2000" dirty="0">
              <a:latin typeface="Dagny OT" panose="020B0504020201020104" pitchFamily="34" charset="77"/>
            </a:endParaRPr>
          </a:p>
          <a:p>
            <a:r>
              <a:rPr lang="fr-FR" altLang="en-US" sz="2000" dirty="0">
                <a:latin typeface="Dagny OT" panose="020B0504020201020104" pitchFamily="34" charset="77"/>
              </a:rPr>
              <a:t>Les tendances extrêmes peuvent induire en erreur. </a:t>
            </a:r>
          </a:p>
          <a:p>
            <a:r>
              <a:rPr lang="fr-FR" altLang="en-US" sz="2000" dirty="0">
                <a:latin typeface="Dagny OT" panose="020B0504020201020104" pitchFamily="34" charset="77"/>
              </a:rPr>
              <a:t> </a:t>
            </a:r>
          </a:p>
          <a:p>
            <a:r>
              <a:rPr lang="fr-FR" altLang="en-US" sz="2000" dirty="0">
                <a:latin typeface="Dagny OT" panose="020B0504020201020104" pitchFamily="34" charset="77"/>
              </a:rPr>
              <a:t>Il faut rester dans les limites d’une étude.</a:t>
            </a:r>
          </a:p>
          <a:p>
            <a:endParaRPr lang="fr-FR" altLang="en-US" sz="2000" dirty="0">
              <a:latin typeface="Dagny OT" panose="020B0504020201020104" pitchFamily="34" charset="77"/>
            </a:endParaRPr>
          </a:p>
          <a:p>
            <a:r>
              <a:rPr lang="fr-CA" altLang="en-US" sz="2000" dirty="0">
                <a:latin typeface="Dagny OT" panose="020B0504020201020104" pitchFamily="34" charset="77"/>
              </a:rPr>
              <a:t>Gardez le taux de base à l’esprit.</a:t>
            </a:r>
          </a:p>
          <a:p>
            <a:r>
              <a:rPr lang="fr-FR" altLang="en-US" sz="2000" dirty="0">
                <a:latin typeface="Dagny OT" panose="020B0504020201020104" pitchFamily="34" charset="77"/>
              </a:rPr>
              <a:t> </a:t>
            </a:r>
          </a:p>
          <a:p>
            <a:r>
              <a:rPr lang="fr-FR" altLang="en-US" sz="2000" dirty="0">
                <a:latin typeface="Dagny OT" panose="020B0504020201020104" pitchFamily="34" charset="77"/>
              </a:rPr>
              <a:t>Des résultats étranges se produisent parfois (paradoxe de Simpson).</a:t>
            </a:r>
          </a:p>
        </p:txBody>
      </p:sp>
      <p:sp>
        <p:nvSpPr>
          <p:cNvPr id="54277" name="TextBox 3">
            <a:extLst>
              <a:ext uri="{FF2B5EF4-FFF2-40B4-BE49-F238E27FC236}">
                <a16:creationId xmlns:a16="http://schemas.microsoft.com/office/drawing/2014/main" id="{3D81D2AA-536E-CC47-BE60-852396CC9825}"/>
              </a:ext>
            </a:extLst>
          </p:cNvPr>
          <p:cNvSpPr txBox="1">
            <a:spLocks noRot="1" noChangeAspect="1" noMove="1" noResize="1" noEditPoints="1" noAdjustHandles="1" noChangeArrowheads="1" noChangeShapeType="1" noTextEdit="1"/>
          </p:cNvSpPr>
          <p:nvPr/>
        </p:nvSpPr>
        <p:spPr bwMode="auto">
          <a:xfrm>
            <a:off x="6334125" y="2171700"/>
            <a:ext cx="5284788" cy="3478213"/>
          </a:xfrm>
          <a:prstGeom prst="rect">
            <a:avLst/>
          </a:prstGeom>
          <a:blipFill>
            <a:blip r:embed="rId3"/>
            <a:stretch>
              <a:fillRect l="-1153" t="-876" b="-2102"/>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en-CA" dirty="0">
                <a:noFill/>
              </a:rPr>
              <a:t> </a:t>
            </a:r>
          </a:p>
        </p:txBody>
      </p:sp>
      <mc:AlternateContent xmlns:mc="http://schemas.openxmlformats.org/markup-compatibility/2006" xmlns:a14="http://schemas.microsoft.com/office/drawing/2010/main">
        <mc:Choice Requires="a14">
          <p:sp>
            <p:nvSpPr>
              <p:cNvPr id="6" name="TextBox 1">
                <a:extLst>
                  <a:ext uri="{FF2B5EF4-FFF2-40B4-BE49-F238E27FC236}">
                    <a16:creationId xmlns:a16="http://schemas.microsoft.com/office/drawing/2014/main" id="{C0E99B03-F9C2-CB47-8321-FFDB1E7726CA}"/>
                  </a:ext>
                </a:extLst>
              </p:cNvPr>
              <p:cNvSpPr txBox="1">
                <a:spLocks noChangeArrowheads="1"/>
              </p:cNvSpPr>
              <p:nvPr/>
            </p:nvSpPr>
            <p:spPr bwMode="auto">
              <a:xfrm>
                <a:off x="6333331" y="2171700"/>
                <a:ext cx="4962525" cy="3477875"/>
              </a:xfrm>
              <a:prstGeom prst="rect">
                <a:avLst/>
              </a:prstGeom>
              <a:solidFill>
                <a:schemeClr val="bg2"/>
              </a:solidFill>
              <a:ln>
                <a:noFill/>
              </a:ln>
              <a:extLst>
                <a:ext uri="{91240B29-F687-4F45-9708-019B960494DF}">
                  <a14:hiddenLine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r>
                  <a:rPr lang="fr-FR" altLang="en-US" sz="2000" dirty="0">
                    <a:latin typeface="Dagny OT" panose="020B0504020201020104" pitchFamily="34" charset="77"/>
                  </a:rPr>
                  <a:t>Toute activité analytique comporte une composante humaine. </a:t>
                </a:r>
              </a:p>
              <a:p>
                <a:endParaRPr lang="fr-FR" altLang="en-US" sz="2000" dirty="0">
                  <a:latin typeface="Dagny OT" panose="020B0504020201020104" pitchFamily="34" charset="77"/>
                </a:endParaRPr>
              </a:p>
              <a:p>
                <a:r>
                  <a:rPr lang="fr-FR" altLang="en-US" sz="2000" dirty="0">
                    <a:latin typeface="Dagny OT" panose="020B0504020201020104" pitchFamily="34" charset="77"/>
                  </a:rPr>
                  <a:t>De petits effets peuvent quand même être (statistiquement) significatifs.</a:t>
                </a:r>
              </a:p>
              <a:p>
                <a:r>
                  <a:rPr lang="fr-FR" altLang="en-US" sz="2000" dirty="0">
                    <a:latin typeface="Dagny OT" panose="020B0504020201020104" pitchFamily="34" charset="77"/>
                  </a:rPr>
                  <a:t> </a:t>
                </a:r>
              </a:p>
              <a:p>
                <a:r>
                  <a:rPr lang="en-CA" altLang="en-US" sz="2000" dirty="0" err="1">
                    <a:latin typeface="Dagny OT" panose="020B0504020201020104" pitchFamily="34" charset="77"/>
                  </a:rPr>
                  <a:t>Méfiez-vous</a:t>
                </a:r>
                <a:r>
                  <a:rPr lang="en-CA" altLang="en-US" sz="2000" dirty="0">
                    <a:latin typeface="Dagny OT" panose="020B0504020201020104" pitchFamily="34" charset="77"/>
                  </a:rPr>
                  <a:t> des </a:t>
                </a:r>
                <a:r>
                  <a:rPr lang="en-CA" altLang="en-US" sz="2000" dirty="0" err="1">
                    <a:latin typeface="Dagny OT" panose="020B0504020201020104" pitchFamily="34" charset="77"/>
                  </a:rPr>
                  <a:t>statistiques</a:t>
                </a:r>
                <a:r>
                  <a:rPr lang="en-CA" altLang="en-US" sz="2000" dirty="0">
                    <a:latin typeface="Dagny OT" panose="020B0504020201020104" pitchFamily="34" charset="77"/>
                  </a:rPr>
                  <a:t> </a:t>
                </a:r>
                <a:r>
                  <a:rPr lang="en-CA" altLang="en-US" sz="2000" dirty="0" err="1">
                    <a:latin typeface="Dagny OT" panose="020B0504020201020104" pitchFamily="34" charset="77"/>
                  </a:rPr>
                  <a:t>sacro-saintes</a:t>
                </a:r>
                <a:r>
                  <a:rPr lang="en-CA" altLang="en-US" sz="2000" dirty="0">
                    <a:latin typeface="Dagny OT" panose="020B0504020201020104" pitchFamily="34" charset="77"/>
                  </a:rPr>
                  <a:t> (</a:t>
                </a:r>
                <a:r>
                  <a:rPr lang="en-CA" altLang="en-US" sz="2000" dirty="0" err="1">
                    <a:latin typeface="Dagny OT" panose="020B0504020201020104" pitchFamily="34" charset="77"/>
                  </a:rPr>
                  <a:t>valeur</a:t>
                </a:r>
                <a:r>
                  <a:rPr lang="en-CA" altLang="en-US" sz="2000" dirty="0">
                    <a:latin typeface="Dagny OT" panose="020B0504020201020104" pitchFamily="34" charset="77"/>
                  </a:rPr>
                  <a:t> </a:t>
                </a:r>
                <a14:m>
                  <m:oMath xmlns:m="http://schemas.openxmlformats.org/officeDocument/2006/math">
                    <m:r>
                      <a:rPr lang="en-CA" altLang="en-US" sz="2000" i="1" dirty="0" smtClean="0">
                        <a:latin typeface="Cambria Math" panose="02040503050406030204" pitchFamily="18" charset="0"/>
                      </a:rPr>
                      <m:t>𝑝</m:t>
                    </m:r>
                  </m:oMath>
                </a14:m>
                <a:r>
                  <a:rPr lang="en-CA" altLang="en-US" sz="2000" dirty="0">
                    <a:latin typeface="Dagny OT" panose="020B0504020201020104" pitchFamily="34" charset="77"/>
                  </a:rPr>
                  <a:t>, etc.)</a:t>
                </a:r>
              </a:p>
              <a:p>
                <a:endParaRPr lang="en-CA" altLang="en-US" sz="2000" dirty="0">
                  <a:latin typeface="Dagny OT" panose="020B0504020201020104" pitchFamily="34" charset="77"/>
                </a:endParaRPr>
              </a:p>
              <a:p>
                <a:r>
                  <a:rPr lang="en-CA" altLang="en-US" sz="2000" dirty="0">
                    <a:latin typeface="Dagny OT" panose="020B0504020201020104" pitchFamily="34" charset="77"/>
                  </a:rPr>
                  <a:t>La </a:t>
                </a:r>
                <a:r>
                  <a:rPr lang="en-CA" altLang="en-US" sz="2000" dirty="0" err="1">
                    <a:latin typeface="Dagny OT" panose="020B0504020201020104" pitchFamily="34" charset="77"/>
                  </a:rPr>
                  <a:t>présence</a:t>
                </a:r>
                <a:r>
                  <a:rPr lang="en-CA" altLang="en-US" sz="2000" dirty="0">
                    <a:latin typeface="Dagny OT" panose="020B0504020201020104" pitchFamily="34" charset="77"/>
                  </a:rPr>
                  <a:t> d’un </a:t>
                </a:r>
                <a:r>
                  <a:rPr lang="en-CA" altLang="en-US" sz="2000" dirty="0" err="1">
                    <a:latin typeface="Dagny OT" panose="020B0504020201020104" pitchFamily="34" charset="77"/>
                  </a:rPr>
                  <a:t>biais</a:t>
                </a:r>
                <a:r>
                  <a:rPr lang="en-CA" altLang="en-US" sz="2000" dirty="0">
                    <a:latin typeface="Dagny OT" panose="020B0504020201020104" pitchFamily="34" charset="77"/>
                  </a:rPr>
                  <a:t> </a:t>
                </a:r>
                <a:r>
                  <a:rPr lang="en-CA" altLang="en-US" sz="2000" dirty="0" err="1">
                    <a:latin typeface="Dagny OT" panose="020B0504020201020104" pitchFamily="34" charset="77"/>
                  </a:rPr>
                  <a:t>invalide</a:t>
                </a:r>
                <a:r>
                  <a:rPr lang="en-CA" altLang="en-US" sz="2000" dirty="0">
                    <a:latin typeface="Dagny OT" panose="020B0504020201020104" pitchFamily="34" charset="77"/>
                  </a:rPr>
                  <a:t>-t-</a:t>
                </a:r>
                <a:r>
                  <a:rPr lang="en-CA" altLang="en-US" sz="2000" dirty="0" err="1">
                    <a:latin typeface="Dagny OT" panose="020B0504020201020104" pitchFamily="34" charset="77"/>
                  </a:rPr>
                  <a:t>elle</a:t>
                </a:r>
                <a:r>
                  <a:rPr lang="en-CA" altLang="en-US" sz="2000" dirty="0">
                    <a:latin typeface="Dagny OT" panose="020B0504020201020104" pitchFamily="34" charset="77"/>
                  </a:rPr>
                  <a:t> </a:t>
                </a:r>
                <a:r>
                  <a:rPr lang="en-CA" altLang="en-US" sz="2000" dirty="0" err="1">
                    <a:latin typeface="Dagny OT" panose="020B0504020201020104" pitchFamily="34" charset="77"/>
                  </a:rPr>
                  <a:t>nécessairement</a:t>
                </a:r>
                <a:r>
                  <a:rPr lang="en-CA" altLang="en-US" sz="2000" dirty="0">
                    <a:latin typeface="Dagny OT" panose="020B0504020201020104" pitchFamily="34" charset="77"/>
                  </a:rPr>
                  <a:t> les </a:t>
                </a:r>
                <a:r>
                  <a:rPr lang="en-CA" altLang="en-US" sz="2000" dirty="0" err="1">
                    <a:latin typeface="Dagny OT" panose="020B0504020201020104" pitchFamily="34" charset="77"/>
                  </a:rPr>
                  <a:t>résultats</a:t>
                </a:r>
                <a:r>
                  <a:rPr lang="en-CA" altLang="en-US" sz="2000" dirty="0">
                    <a:latin typeface="Dagny OT" panose="020B0504020201020104" pitchFamily="34" charset="77"/>
                  </a:rPr>
                  <a:t>? </a:t>
                </a:r>
                <a:endParaRPr lang="fr-FR" altLang="en-US" sz="2000" dirty="0">
                  <a:latin typeface="Dagny OT" panose="020B0504020201020104" pitchFamily="34" charset="77"/>
                </a:endParaRPr>
              </a:p>
            </p:txBody>
          </p:sp>
        </mc:Choice>
        <mc:Fallback xmlns="">
          <p:sp>
            <p:nvSpPr>
              <p:cNvPr id="6" name="TextBox 1">
                <a:extLst>
                  <a:ext uri="{FF2B5EF4-FFF2-40B4-BE49-F238E27FC236}">
                    <a16:creationId xmlns:a16="http://schemas.microsoft.com/office/drawing/2014/main" id="{C0E99B03-F9C2-CB47-8321-FFDB1E7726CA}"/>
                  </a:ext>
                </a:extLst>
              </p:cNvPr>
              <p:cNvSpPr txBox="1">
                <a:spLocks noRot="1" noChangeAspect="1" noMove="1" noResize="1" noEditPoints="1" noAdjustHandles="1" noChangeArrowheads="1" noChangeShapeType="1" noTextEdit="1"/>
              </p:cNvSpPr>
              <p:nvPr/>
            </p:nvSpPr>
            <p:spPr bwMode="auto">
              <a:xfrm>
                <a:off x="6333331" y="2171700"/>
                <a:ext cx="4962525" cy="3477875"/>
              </a:xfrm>
              <a:prstGeom prst="rect">
                <a:avLst/>
              </a:prstGeom>
              <a:blipFill>
                <a:blip r:embed="rId4"/>
                <a:stretch>
                  <a:fillRect l="-1276" t="-727" b="-2182"/>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r>
                  <a:rPr lang="en-US">
                    <a:noFill/>
                  </a:rPr>
                  <a:t> </a:t>
                </a:r>
              </a:p>
            </p:txBody>
          </p:sp>
        </mc:Fallback>
      </mc:AlternateContent>
      <p:pic>
        <p:nvPicPr>
          <p:cNvPr id="7" name="Picture 6">
            <a:extLst>
              <a:ext uri="{FF2B5EF4-FFF2-40B4-BE49-F238E27FC236}">
                <a16:creationId xmlns:a16="http://schemas.microsoft.com/office/drawing/2014/main" id="{AF4276E2-1E07-C64C-81BC-BADA9220A3A0}"/>
              </a:ext>
            </a:extLst>
          </p:cNvPr>
          <p:cNvPicPr>
            <a:picLocks noChangeAspect="1"/>
          </p:cNvPicPr>
          <p:nvPr/>
        </p:nvPicPr>
        <p:blipFill>
          <a:blip r:embed="rId5"/>
          <a:stretch>
            <a:fillRect/>
          </a:stretch>
        </p:blipFill>
        <p:spPr>
          <a:xfrm>
            <a:off x="11162483" y="72247"/>
            <a:ext cx="995782" cy="799945"/>
          </a:xfrm>
          <a:prstGeom prst="rect">
            <a:avLst/>
          </a:prstGeom>
        </p:spPr>
      </p:pic>
    </p:spTree>
    <p:extLst>
      <p:ext uri="{BB962C8B-B14F-4D97-AF65-F5344CB8AC3E}">
        <p14:creationId xmlns:p14="http://schemas.microsoft.com/office/powerpoint/2010/main" val="1916088396"/>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DB15BB4C-7449-6E42-B6F9-2755D730375B}"/>
              </a:ext>
            </a:extLst>
          </p:cNvPr>
          <p:cNvSpPr>
            <a:spLocks noGrp="1"/>
          </p:cNvSpPr>
          <p:nvPr>
            <p:ph type="title"/>
          </p:nvPr>
        </p:nvSpPr>
        <p:spPr/>
        <p:txBody>
          <a:bodyPr/>
          <a:lstStyle/>
          <a:p>
            <a:pPr eaLnBrk="1" hangingPunct="1"/>
            <a:r>
              <a:rPr lang="en-US" altLang="en-US" b="1"/>
              <a:t>TYPES D'APPRENTISSAGE</a:t>
            </a:r>
          </a:p>
        </p:txBody>
      </p:sp>
      <p:sp>
        <p:nvSpPr>
          <p:cNvPr id="3" name="Content Placeholder 2">
            <a:extLst>
              <a:ext uri="{FF2B5EF4-FFF2-40B4-BE49-F238E27FC236}">
                <a16:creationId xmlns:a16="http://schemas.microsoft.com/office/drawing/2014/main" id="{A7D4E5DB-B83D-7645-A3D4-9986C7623A47}"/>
              </a:ext>
            </a:extLst>
          </p:cNvPr>
          <p:cNvSpPr>
            <a:spLocks noGrp="1"/>
          </p:cNvSpPr>
          <p:nvPr>
            <p:ph idx="1"/>
          </p:nvPr>
        </p:nvSpPr>
        <p:spPr>
          <a:xfrm>
            <a:off x="1371600" y="2286000"/>
            <a:ext cx="10820400" cy="3581400"/>
          </a:xfrm>
        </p:spPr>
        <p:txBody>
          <a:bodyPr rtlCol="0">
            <a:normAutofit fontScale="92500" lnSpcReduction="10000"/>
          </a:bodyPr>
          <a:lstStyle/>
          <a:p>
            <a:pPr marL="0" indent="0"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Le problème central de la science des données et de l'apprentissage machine est le suivant : </a:t>
            </a:r>
          </a:p>
          <a:p>
            <a:pPr marL="0" indent="0" eaLnBrk="1" fontAlgn="auto" hangingPunct="1">
              <a:lnSpc>
                <a:spcPct val="110000"/>
              </a:lnSpc>
              <a:buFont typeface="Franklin Gothic Book" panose="020B0503020102020204" pitchFamily="34" charset="0"/>
              <a:buNone/>
              <a:defRPr/>
            </a:pPr>
            <a:r>
              <a:rPr lang="fr-FR" sz="2400" b="1" dirty="0">
                <a:latin typeface="Dagny OT" panose="020B0504020201020104" pitchFamily="34" charset="77"/>
              </a:rPr>
              <a:t>	pouvons-nous</a:t>
            </a:r>
            <a:r>
              <a:rPr lang="fr-FR" sz="2400" dirty="0">
                <a:latin typeface="Dagny OT" panose="020B0504020201020104" pitchFamily="34" charset="77"/>
              </a:rPr>
              <a:t> (</a:t>
            </a:r>
            <a:r>
              <a:rPr lang="fr-FR" sz="2400" dirty="0">
                <a:solidFill>
                  <a:schemeClr val="accent3"/>
                </a:solidFill>
                <a:latin typeface="Dagny OT" panose="020B0504020201020104" pitchFamily="34" charset="77"/>
              </a:rPr>
              <a:t>devrions-nous</a:t>
            </a:r>
            <a:r>
              <a:rPr lang="fr-FR" sz="2400" dirty="0">
                <a:latin typeface="Dagny OT" panose="020B0504020201020104" pitchFamily="34" charset="77"/>
              </a:rPr>
              <a:t>) concevoir des algorithmes capables d'apprendre ? </a:t>
            </a:r>
            <a:endParaRPr lang="en-US" sz="500" b="1" dirty="0">
              <a:latin typeface="Dagny OT" panose="020B0504020201020104" pitchFamily="34" charset="77"/>
            </a:endParaRPr>
          </a:p>
          <a:p>
            <a:pPr marL="0" indent="0" eaLnBrk="1" fontAlgn="auto" hangingPunct="1">
              <a:lnSpc>
                <a:spcPct val="110000"/>
              </a:lnSpc>
              <a:buFont typeface="Franklin Gothic Book" panose="020B0503020102020204" pitchFamily="34" charset="0"/>
              <a:buNone/>
              <a:defRPr/>
            </a:pPr>
            <a:r>
              <a:rPr lang="en-US" sz="500" b="1" dirty="0">
                <a:latin typeface="Dagny OT" panose="020B0504020201020104" pitchFamily="34" charset="77"/>
              </a:rPr>
              <a:t> </a:t>
            </a:r>
          </a:p>
          <a:p>
            <a:pPr marL="0" indent="0" eaLnBrk="1" fontAlgn="auto" hangingPunct="1">
              <a:lnSpc>
                <a:spcPct val="110000"/>
              </a:lnSpc>
              <a:buFont typeface="Franklin Gothic Book" panose="020B0503020102020204" pitchFamily="34" charset="0"/>
              <a:buNone/>
              <a:defRPr/>
            </a:pPr>
            <a:r>
              <a:rPr lang="fr-FR" sz="2400" b="1" dirty="0">
                <a:latin typeface="Dagny OT" panose="020B0504020201020104" pitchFamily="34" charset="77"/>
              </a:rPr>
              <a:t>Apprentissage supervisé (</a:t>
            </a:r>
            <a:r>
              <a:rPr lang="fr-FR" sz="2400" dirty="0">
                <a:solidFill>
                  <a:schemeClr val="accent3"/>
                </a:solidFill>
                <a:latin typeface="Dagny OT" panose="020B0504020201020104" pitchFamily="34" charset="77"/>
              </a:rPr>
              <a:t>apprentissage avec un enseignant</a:t>
            </a:r>
            <a:r>
              <a:rPr lang="fr-FR" sz="2400" b="1" dirty="0">
                <a:latin typeface="Dagny OT" panose="020B0504020201020104" pitchFamily="34" charset="77"/>
              </a:rPr>
              <a:t>)</a:t>
            </a:r>
          </a:p>
          <a:p>
            <a:pPr lvl="1" indent="-384048" eaLnBrk="1" fontAlgn="auto" hangingPunct="1">
              <a:lnSpc>
                <a:spcPct val="110000"/>
              </a:lnSpc>
              <a:buFont typeface="Wingdings" pitchFamily="2" charset="2"/>
              <a:buChar char="§"/>
              <a:defRPr/>
            </a:pPr>
            <a:r>
              <a:rPr lang="en-US" i="0" dirty="0">
                <a:latin typeface="Dagny OT" panose="020B0504020201020104" pitchFamily="34" charset="77"/>
              </a:rPr>
              <a:t>classification, </a:t>
            </a:r>
            <a:r>
              <a:rPr lang="en-US" i="0" dirty="0" err="1">
                <a:latin typeface="Dagny OT" panose="020B0504020201020104" pitchFamily="34" charset="77"/>
              </a:rPr>
              <a:t>régression</a:t>
            </a:r>
            <a:r>
              <a:rPr lang="en-US" i="0" dirty="0">
                <a:latin typeface="Dagny OT" panose="020B0504020201020104" pitchFamily="34" charset="77"/>
              </a:rPr>
              <a:t>, </a:t>
            </a:r>
            <a:r>
              <a:rPr lang="en-US" i="0" dirty="0" err="1">
                <a:latin typeface="Dagny OT" panose="020B0504020201020104" pitchFamily="34" charset="77"/>
              </a:rPr>
              <a:t>classements</a:t>
            </a:r>
            <a:r>
              <a:rPr lang="en-US" i="0" dirty="0">
                <a:latin typeface="Dagny OT" panose="020B0504020201020104" pitchFamily="34" charset="77"/>
              </a:rPr>
              <a:t>, </a:t>
            </a:r>
            <a:r>
              <a:rPr lang="en-US" i="0" dirty="0" err="1">
                <a:latin typeface="Dagny OT" panose="020B0504020201020104" pitchFamily="34" charset="77"/>
              </a:rPr>
              <a:t>recommandations</a:t>
            </a:r>
            <a:endParaRPr lang="en-US" i="0" dirty="0">
              <a:latin typeface="Dagny OT" panose="020B0504020201020104" pitchFamily="34" charset="77"/>
            </a:endParaRPr>
          </a:p>
          <a:p>
            <a:pPr lvl="1" indent="-384048" eaLnBrk="1" fontAlgn="auto" hangingPunct="1">
              <a:lnSpc>
                <a:spcPct val="110000"/>
              </a:lnSpc>
              <a:buFont typeface="Wingdings" pitchFamily="2" charset="2"/>
              <a:buChar char="§"/>
              <a:defRPr/>
            </a:pPr>
            <a:r>
              <a:rPr lang="fr-FR" i="0" dirty="0">
                <a:latin typeface="Dagny OT" panose="020B0504020201020104" pitchFamily="34" charset="77"/>
              </a:rPr>
              <a:t>utilisation de données de </a:t>
            </a:r>
            <a:r>
              <a:rPr lang="fr-FR" b="1" i="0" dirty="0">
                <a:latin typeface="Dagny OT" panose="020B0504020201020104" pitchFamily="34" charset="77"/>
              </a:rPr>
              <a:t>formation étiquetées </a:t>
            </a:r>
            <a:r>
              <a:rPr lang="fr-FR" i="0" dirty="0">
                <a:latin typeface="Dagny OT" panose="020B0504020201020104" pitchFamily="34" charset="77"/>
              </a:rPr>
              <a:t>(</a:t>
            </a:r>
            <a:r>
              <a:rPr lang="fr-FR" i="0" dirty="0">
                <a:solidFill>
                  <a:schemeClr val="accent3"/>
                </a:solidFill>
                <a:latin typeface="Dagny OT" panose="020B0504020201020104" pitchFamily="34" charset="77"/>
              </a:rPr>
              <a:t>l’élève donne une réponse à chaque question d’examen en fonction de ce qu’il a appris à partir d’exemples élaborés</a:t>
            </a:r>
            <a:r>
              <a:rPr lang="fr-FR" i="0" dirty="0">
                <a:latin typeface="Dagny OT" panose="020B0504020201020104" pitchFamily="34" charset="77"/>
              </a:rPr>
              <a:t>) </a:t>
            </a:r>
          </a:p>
          <a:p>
            <a:pPr lvl="1" indent="-384048" eaLnBrk="1" fontAlgn="auto" hangingPunct="1">
              <a:lnSpc>
                <a:spcPct val="110000"/>
              </a:lnSpc>
              <a:buFont typeface="Wingdings" pitchFamily="2" charset="2"/>
              <a:buChar char="§"/>
              <a:defRPr/>
            </a:pPr>
            <a:r>
              <a:rPr lang="fr-FR" i="0" dirty="0">
                <a:latin typeface="Dagny OT" panose="020B0504020201020104" pitchFamily="34" charset="77"/>
              </a:rPr>
              <a:t>le rendement est évalué à l’aide de </a:t>
            </a:r>
            <a:r>
              <a:rPr lang="fr-FR" b="1" i="0" dirty="0">
                <a:latin typeface="Dagny OT" panose="020B0504020201020104" pitchFamily="34" charset="77"/>
              </a:rPr>
              <a:t>données d’essai </a:t>
            </a:r>
            <a:r>
              <a:rPr lang="fr-FR" i="0" dirty="0">
                <a:latin typeface="Dagny OT" panose="020B0504020201020104" pitchFamily="34" charset="77"/>
              </a:rPr>
              <a:t>(</a:t>
            </a:r>
            <a:r>
              <a:rPr lang="fr-FR" i="0" dirty="0">
                <a:solidFill>
                  <a:schemeClr val="accent3"/>
                </a:solidFill>
                <a:latin typeface="Dagny OT" panose="020B0504020201020104" pitchFamily="34" charset="77"/>
              </a:rPr>
              <a:t>l’enseignant fournit les bonnes réponses</a:t>
            </a:r>
            <a:r>
              <a:rPr lang="fr-FR" i="0" dirty="0">
                <a:latin typeface="Dagny OT" panose="020B0504020201020104" pitchFamily="34" charset="77"/>
              </a:rPr>
              <a:t>)</a:t>
            </a:r>
          </a:p>
          <a:p>
            <a:pPr lvl="1" indent="-384048" eaLnBrk="1" fontAlgn="auto" hangingPunct="1">
              <a:lnSpc>
                <a:spcPct val="110000"/>
              </a:lnSpc>
              <a:buFont typeface="Wingdings" pitchFamily="2" charset="2"/>
              <a:buChar char="§"/>
              <a:defRPr/>
            </a:pPr>
            <a:r>
              <a:rPr lang="fr-FR" i="0" dirty="0">
                <a:latin typeface="Dagny OT" panose="020B0504020201020104" pitchFamily="34" charset="77"/>
              </a:rPr>
              <a:t>il existe une </a:t>
            </a:r>
            <a:r>
              <a:rPr lang="fr-FR" b="1" i="0" dirty="0">
                <a:latin typeface="Dagny OT" panose="020B0504020201020104" pitchFamily="34" charset="77"/>
              </a:rPr>
              <a:t>cible / référence</a:t>
            </a:r>
            <a:r>
              <a:rPr lang="fr-FR" i="0" dirty="0">
                <a:latin typeface="Dagny OT" panose="020B0504020201020104" pitchFamily="34" charset="77"/>
              </a:rPr>
              <a:t> sur laquelle on peut entraîner le modèle</a:t>
            </a:r>
          </a:p>
          <a:p>
            <a:pPr marL="384048" indent="-384048" eaLnBrk="1" fontAlgn="auto" hangingPunct="1">
              <a:lnSpc>
                <a:spcPct val="110000"/>
              </a:lnSpc>
              <a:defRPr/>
            </a:pPr>
            <a:endParaRPr lang="en-US" sz="100" dirty="0">
              <a:latin typeface="Dagny OT" panose="020B0504020201020104" pitchFamily="34" charset="77"/>
            </a:endParaRPr>
          </a:p>
          <a:p>
            <a:pPr marL="384048" indent="-384048" eaLnBrk="1" fontAlgn="auto" hangingPunct="1">
              <a:lnSpc>
                <a:spcPct val="110000"/>
              </a:lnSpc>
              <a:defRPr/>
            </a:pPr>
            <a:endParaRPr lang="en-US" sz="100" b="1" dirty="0">
              <a:latin typeface="Dagny OT" panose="020B0504020201020104" pitchFamily="34" charset="77"/>
            </a:endParaRPr>
          </a:p>
        </p:txBody>
      </p:sp>
      <p:pic>
        <p:nvPicPr>
          <p:cNvPr id="4" name="Picture 3">
            <a:extLst>
              <a:ext uri="{FF2B5EF4-FFF2-40B4-BE49-F238E27FC236}">
                <a16:creationId xmlns:a16="http://schemas.microsoft.com/office/drawing/2014/main" id="{82078110-BABF-CC4F-90CD-D619D3ADF098}"/>
              </a:ext>
            </a:extLst>
          </p:cNvPr>
          <p:cNvPicPr>
            <a:picLocks noChangeAspect="1"/>
          </p:cNvPicPr>
          <p:nvPr/>
        </p:nvPicPr>
        <p:blipFill>
          <a:blip r:embed="rId2"/>
          <a:stretch>
            <a:fillRect/>
          </a:stretch>
        </p:blipFill>
        <p:spPr>
          <a:xfrm>
            <a:off x="11162483" y="72247"/>
            <a:ext cx="995782" cy="799945"/>
          </a:xfrm>
          <a:prstGeom prst="rect">
            <a:avLst/>
          </a:prstGeom>
        </p:spPr>
      </p:pic>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A52081BB-6F21-324B-86CB-33757F7A6B1C}"/>
              </a:ext>
            </a:extLst>
          </p:cNvPr>
          <p:cNvSpPr>
            <a:spLocks noGrp="1"/>
          </p:cNvSpPr>
          <p:nvPr>
            <p:ph type="title"/>
          </p:nvPr>
        </p:nvSpPr>
        <p:spPr/>
        <p:txBody>
          <a:bodyPr/>
          <a:lstStyle/>
          <a:p>
            <a:pPr eaLnBrk="1" hangingPunct="1"/>
            <a:r>
              <a:rPr lang="en-US" altLang="en-US" b="1"/>
              <a:t>LES TYPES D'APPRENTISSAGE</a:t>
            </a:r>
          </a:p>
        </p:txBody>
      </p:sp>
      <p:sp>
        <p:nvSpPr>
          <p:cNvPr id="3" name="Content Placeholder 2">
            <a:extLst>
              <a:ext uri="{FF2B5EF4-FFF2-40B4-BE49-F238E27FC236}">
                <a16:creationId xmlns:a16="http://schemas.microsoft.com/office/drawing/2014/main" id="{EB033ADB-2566-5E48-B03B-72F7B0DE3927}"/>
              </a:ext>
            </a:extLst>
          </p:cNvPr>
          <p:cNvSpPr>
            <a:spLocks noGrp="1"/>
          </p:cNvSpPr>
          <p:nvPr>
            <p:ph idx="1"/>
          </p:nvPr>
        </p:nvSpPr>
        <p:spPr>
          <a:xfrm>
            <a:off x="1371600" y="2286000"/>
            <a:ext cx="10453816" cy="3581400"/>
          </a:xfrm>
        </p:spPr>
        <p:txBody>
          <a:bodyPr rtlCol="0">
            <a:normAutofit fontScale="92500" lnSpcReduction="10000"/>
          </a:bodyPr>
          <a:lstStyle/>
          <a:p>
            <a:pPr marL="0" indent="0" eaLnBrk="1" fontAlgn="auto" hangingPunct="1">
              <a:lnSpc>
                <a:spcPct val="110000"/>
              </a:lnSpc>
              <a:buFont typeface="Franklin Gothic Book" panose="020B0503020102020204" pitchFamily="34" charset="0"/>
              <a:buNone/>
              <a:defRPr/>
            </a:pPr>
            <a:r>
              <a:rPr lang="fr-FR" sz="2400" b="1" dirty="0">
                <a:latin typeface="Dagny OT" panose="020B0504020201020104" pitchFamily="34" charset="77"/>
              </a:rPr>
              <a:t>Apprentissage non supervisé </a:t>
            </a:r>
            <a:r>
              <a:rPr lang="fr-FR" sz="2400" dirty="0">
                <a:latin typeface="Dagny OT" panose="020B0504020201020104" pitchFamily="34" charset="77"/>
              </a:rPr>
              <a:t>(</a:t>
            </a:r>
            <a:r>
              <a:rPr lang="fr-FR" sz="2400" dirty="0">
                <a:solidFill>
                  <a:schemeClr val="accent3"/>
                </a:solidFill>
                <a:latin typeface="Dagny OT" panose="020B0504020201020104" pitchFamily="34" charset="77"/>
              </a:rPr>
              <a:t>regroupement d’exercices semblable en tant qu’outil d’aide à l’étude</a:t>
            </a:r>
            <a:r>
              <a:rPr lang="fr-FR" sz="2400" dirty="0">
                <a:latin typeface="Dagny OT" panose="020B0504020201020104" pitchFamily="34" charset="77"/>
              </a:rPr>
              <a:t>)</a:t>
            </a:r>
          </a:p>
          <a:p>
            <a:pPr lvl="1" indent="-384048" eaLnBrk="1" fontAlgn="auto" hangingPunct="1">
              <a:lnSpc>
                <a:spcPct val="110000"/>
              </a:lnSpc>
              <a:buFont typeface="Wingdings" pitchFamily="2" charset="2"/>
              <a:buChar char="§"/>
              <a:defRPr/>
            </a:pPr>
            <a:r>
              <a:rPr lang="fr-FR" i="0" dirty="0">
                <a:latin typeface="Dagny OT" panose="020B0504020201020104" pitchFamily="34" charset="77"/>
              </a:rPr>
              <a:t>agglomération, découverte de règles d’association, profilage de liens, détection d’anomalies</a:t>
            </a:r>
          </a:p>
          <a:p>
            <a:pPr lvl="1" indent="-384048" eaLnBrk="1" fontAlgn="auto" hangingPunct="1">
              <a:lnSpc>
                <a:spcPct val="110000"/>
              </a:lnSpc>
              <a:buFont typeface="Wingdings" pitchFamily="2" charset="2"/>
              <a:buChar char="§"/>
              <a:defRPr/>
            </a:pPr>
            <a:r>
              <a:rPr lang="fr-FR" i="0" dirty="0">
                <a:latin typeface="Dagny OT" panose="020B0504020201020104" pitchFamily="34" charset="77"/>
              </a:rPr>
              <a:t>utilisation des observations </a:t>
            </a:r>
            <a:r>
              <a:rPr lang="fr-FR" b="1" i="0" dirty="0">
                <a:latin typeface="Dagny OT" panose="020B0504020201020104" pitchFamily="34" charset="77"/>
              </a:rPr>
              <a:t>non étiquetées </a:t>
            </a:r>
            <a:r>
              <a:rPr lang="fr-FR" i="0" dirty="0">
                <a:latin typeface="Dagny OT" panose="020B0504020201020104" pitchFamily="34" charset="77"/>
              </a:rPr>
              <a:t>(</a:t>
            </a:r>
            <a:r>
              <a:rPr lang="fr-FR" i="0" dirty="0">
                <a:solidFill>
                  <a:schemeClr val="accent3"/>
                </a:solidFill>
                <a:latin typeface="Dagny OT" panose="020B0504020201020104" pitchFamily="34" charset="77"/>
              </a:rPr>
              <a:t>l’enseignant n’est pas impliqué</a:t>
            </a:r>
            <a:r>
              <a:rPr lang="fr-FR" i="0" dirty="0">
                <a:latin typeface="Dagny OT" panose="020B0504020201020104" pitchFamily="34" charset="77"/>
              </a:rPr>
              <a:t>)</a:t>
            </a:r>
          </a:p>
          <a:p>
            <a:pPr lvl="1" indent="-384048" eaLnBrk="1" fontAlgn="auto" hangingPunct="1">
              <a:lnSpc>
                <a:spcPct val="110000"/>
              </a:lnSpc>
              <a:buFont typeface="Wingdings" pitchFamily="2" charset="2"/>
              <a:buChar char="§"/>
              <a:defRPr/>
            </a:pPr>
            <a:r>
              <a:rPr lang="fr-FR" i="0" dirty="0">
                <a:latin typeface="Dagny OT" panose="020B0504020201020104" pitchFamily="34" charset="77"/>
              </a:rPr>
              <a:t>l’exactitude </a:t>
            </a:r>
            <a:r>
              <a:rPr lang="fr-FR" b="1" i="0" dirty="0">
                <a:latin typeface="Dagny OT" panose="020B0504020201020104" pitchFamily="34" charset="77"/>
              </a:rPr>
              <a:t>ne peut pas </a:t>
            </a:r>
            <a:r>
              <a:rPr lang="fr-FR" i="0" dirty="0">
                <a:latin typeface="Dagny OT" panose="020B0504020201020104" pitchFamily="34" charset="77"/>
              </a:rPr>
              <a:t>être évaluée (</a:t>
            </a:r>
            <a:r>
              <a:rPr lang="fr-FR" i="0" dirty="0">
                <a:solidFill>
                  <a:schemeClr val="accent3"/>
                </a:solidFill>
                <a:latin typeface="Dagny OT" panose="020B0504020201020104" pitchFamily="34" charset="77"/>
              </a:rPr>
              <a:t>les élèves pourraient ne pas se retrouver avec les mêmes regroupements</a:t>
            </a:r>
            <a:r>
              <a:rPr lang="fr-FR" i="0" dirty="0">
                <a:latin typeface="Dagny OT" panose="020B0504020201020104" pitchFamily="34" charset="77"/>
              </a:rPr>
              <a:t>)</a:t>
            </a:r>
          </a:p>
          <a:p>
            <a:pPr lvl="1" indent="-384048" eaLnBrk="1" fontAlgn="auto" hangingPunct="1">
              <a:lnSpc>
                <a:spcPct val="110000"/>
              </a:lnSpc>
              <a:buFont typeface="Wingdings" pitchFamily="2" charset="2"/>
              <a:buChar char="§"/>
              <a:defRPr/>
            </a:pPr>
            <a:r>
              <a:rPr lang="fr-FR" i="0" dirty="0">
                <a:latin typeface="Dagny OT" panose="020B0504020201020104" pitchFamily="34" charset="77"/>
              </a:rPr>
              <a:t>Le concept de cible n'est pas applicable.</a:t>
            </a:r>
            <a:endParaRPr lang="en-US" sz="500" b="1"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endParaRPr lang="en-US" sz="100" b="1"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en-US" sz="2400" b="1" dirty="0" err="1">
                <a:latin typeface="Dagny OT" panose="020B0504020201020104" pitchFamily="34" charset="77"/>
              </a:rPr>
              <a:t>Autres</a:t>
            </a:r>
            <a:r>
              <a:rPr lang="en-US" sz="2400" b="1" dirty="0">
                <a:latin typeface="Dagny OT" panose="020B0504020201020104" pitchFamily="34" charset="77"/>
              </a:rPr>
              <a:t>: </a:t>
            </a:r>
          </a:p>
          <a:p>
            <a:pPr lvl="1" indent="-384048" algn="just" eaLnBrk="1" fontAlgn="auto" hangingPunct="1">
              <a:lnSpc>
                <a:spcPct val="110000"/>
              </a:lnSpc>
              <a:buFont typeface="Wingdings" pitchFamily="2" charset="2"/>
              <a:buChar char="§"/>
              <a:defRPr/>
            </a:pPr>
            <a:r>
              <a:rPr lang="fr-FR" b="1" i="0" dirty="0">
                <a:latin typeface="Dagny OT" panose="020B0504020201020104" pitchFamily="34" charset="77"/>
              </a:rPr>
              <a:t>Apprentissage semi-supervisé </a:t>
            </a:r>
            <a:r>
              <a:rPr lang="fr-FR" i="0" dirty="0">
                <a:latin typeface="Dagny OT" panose="020B0504020201020104" pitchFamily="34" charset="77"/>
              </a:rPr>
              <a:t>(</a:t>
            </a:r>
            <a:r>
              <a:rPr lang="fr-FR" i="0" dirty="0">
                <a:solidFill>
                  <a:schemeClr val="accent3"/>
                </a:solidFill>
                <a:latin typeface="Dagny OT" panose="020B0504020201020104" pitchFamily="34" charset="77"/>
              </a:rPr>
              <a:t>l’enseignant fournit des exemples et une liste de problèmes non résolus</a:t>
            </a:r>
            <a:r>
              <a:rPr lang="fr-FR" i="0" dirty="0">
                <a:latin typeface="Dagny OT" panose="020B0504020201020104" pitchFamily="34" charset="77"/>
              </a:rPr>
              <a:t>)</a:t>
            </a:r>
          </a:p>
          <a:p>
            <a:pPr lvl="1" indent="-384048" algn="just" eaLnBrk="1" fontAlgn="auto" hangingPunct="1">
              <a:lnSpc>
                <a:spcPct val="110000"/>
              </a:lnSpc>
              <a:buFont typeface="Wingdings" pitchFamily="2" charset="2"/>
              <a:buChar char="§"/>
              <a:defRPr/>
            </a:pPr>
            <a:r>
              <a:rPr lang="fr-FR" b="1" i="0" dirty="0">
                <a:latin typeface="Dagny OT" panose="020B0504020201020104" pitchFamily="34" charset="77"/>
              </a:rPr>
              <a:t>Apprentissage de renforcement </a:t>
            </a:r>
            <a:r>
              <a:rPr lang="fr-FR" i="0" dirty="0">
                <a:latin typeface="Dagny OT" panose="020B0504020201020104" pitchFamily="34" charset="77"/>
              </a:rPr>
              <a:t>(</a:t>
            </a:r>
            <a:r>
              <a:rPr lang="fr-FR" i="0" dirty="0">
                <a:solidFill>
                  <a:schemeClr val="accent3"/>
                </a:solidFill>
                <a:latin typeface="Dagny OT" panose="020B0504020201020104" pitchFamily="34" charset="77"/>
              </a:rPr>
              <a:t>entreprendre un doctorat avec un conseiller</a:t>
            </a:r>
            <a:r>
              <a:rPr lang="fr-FR" i="0" dirty="0">
                <a:latin typeface="Dagny OT" panose="020B0504020201020104" pitchFamily="34" charset="77"/>
              </a:rPr>
              <a:t>)</a:t>
            </a:r>
          </a:p>
          <a:p>
            <a:pPr marL="0" indent="0" algn="ctr" eaLnBrk="1" fontAlgn="auto" hangingPunct="1">
              <a:lnSpc>
                <a:spcPct val="110000"/>
              </a:lnSpc>
              <a:buFont typeface="Franklin Gothic Book" panose="020B0503020102020204" pitchFamily="34" charset="0"/>
              <a:buNone/>
              <a:defRPr/>
            </a:pPr>
            <a:endParaRPr lang="en-CA" sz="2400" dirty="0">
              <a:latin typeface="Dagny OT" panose="020B0504020201020104" pitchFamily="34" charset="77"/>
              <a:ea typeface="Helvetica Light" charset="0"/>
              <a:cs typeface="Helvetica Light" charset="0"/>
            </a:endParaRPr>
          </a:p>
        </p:txBody>
      </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41FBE-2A7A-FB40-9696-6B073894FAC6}"/>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en-US" dirty="0" err="1">
                <a:ea typeface="Charter Roman" charset="0"/>
                <a:cs typeface="Charter Roman" charset="0"/>
              </a:rPr>
              <a:t>Règles</a:t>
            </a:r>
            <a:r>
              <a:rPr lang="en-US" dirty="0">
                <a:ea typeface="Charter Roman" charset="0"/>
                <a:cs typeface="Charter Roman" charset="0"/>
              </a:rPr>
              <a:t> </a:t>
            </a:r>
            <a:r>
              <a:rPr lang="en-US" dirty="0" err="1">
                <a:ea typeface="Charter Roman" charset="0"/>
                <a:cs typeface="Charter Roman" charset="0"/>
              </a:rPr>
              <a:t>d'association</a:t>
            </a:r>
            <a:endParaRPr lang="en-US" dirty="0">
              <a:ea typeface="Charter Roman" charset="0"/>
              <a:cs typeface="Charter Roman" charset="0"/>
            </a:endParaRPr>
          </a:p>
        </p:txBody>
      </p:sp>
      <p:sp>
        <p:nvSpPr>
          <p:cNvPr id="16387" name="Text Placeholder 2">
            <a:extLst>
              <a:ext uri="{FF2B5EF4-FFF2-40B4-BE49-F238E27FC236}">
                <a16:creationId xmlns:a16="http://schemas.microsoft.com/office/drawing/2014/main" id="{86D47F98-816D-6B46-9A1A-5A986493A4B8}"/>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en-US" altLang="en-US"/>
              <a:t>APPRENTISSAGE STATISTIQUE</a:t>
            </a:r>
          </a:p>
        </p:txBody>
      </p:sp>
      <p:sp>
        <p:nvSpPr>
          <p:cNvPr id="16388" name="Rectangle 4">
            <a:extLst>
              <a:ext uri="{FF2B5EF4-FFF2-40B4-BE49-F238E27FC236}">
                <a16:creationId xmlns:a16="http://schemas.microsoft.com/office/drawing/2014/main" id="{607CDBE3-E2B2-004D-8312-8DAFEE3C2571}"/>
              </a:ext>
            </a:extLst>
          </p:cNvPr>
          <p:cNvSpPr>
            <a:spLocks noChangeArrowheads="1"/>
          </p:cNvSpPr>
          <p:nvPr/>
        </p:nvSpPr>
        <p:spPr bwMode="auto">
          <a:xfrm>
            <a:off x="75325" y="5103674"/>
            <a:ext cx="4402082"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eaLnBrk="1" hangingPunct="1"/>
            <a:r>
              <a:rPr lang="fr-FR" altLang="en-US" sz="1600" dirty="0">
                <a:solidFill>
                  <a:schemeClr val="tx2"/>
                </a:solidFill>
                <a:latin typeface="Dagny OT" panose="020B0504020201020104" pitchFamily="34" charset="77"/>
              </a:rPr>
              <a:t>M. SNIFF : Qu'est-ce que tu cherches ? </a:t>
            </a:r>
          </a:p>
          <a:p>
            <a:pPr eaLnBrk="1" hangingPunct="1"/>
            <a:r>
              <a:rPr lang="fr-FR" altLang="en-US" sz="1600" dirty="0">
                <a:solidFill>
                  <a:schemeClr val="tx2"/>
                </a:solidFill>
                <a:latin typeface="Dagny OT" panose="020B0504020201020104" pitchFamily="34" charset="77"/>
              </a:rPr>
              <a:t>SNOOP : Un billet de cinq dollars.</a:t>
            </a:r>
          </a:p>
          <a:p>
            <a:pPr eaLnBrk="1" hangingPunct="1"/>
            <a:r>
              <a:rPr lang="fr-FR" altLang="en-US" sz="1600" dirty="0">
                <a:solidFill>
                  <a:schemeClr val="tx2"/>
                </a:solidFill>
                <a:latin typeface="Dagny OT" panose="020B0504020201020104" pitchFamily="34" charset="77"/>
              </a:rPr>
              <a:t>SNIFF : Tu es sûr de l'avoir perdu dans cette rue ? </a:t>
            </a:r>
          </a:p>
          <a:p>
            <a:pPr eaLnBrk="1" hangingPunct="1"/>
            <a:r>
              <a:rPr lang="fr-FR" altLang="en-US" sz="1600" dirty="0">
                <a:solidFill>
                  <a:schemeClr val="tx2"/>
                </a:solidFill>
                <a:latin typeface="Dagny OT" panose="020B0504020201020104" pitchFamily="34" charset="77"/>
              </a:rPr>
              <a:t>SNOOP : Oh non ! Je l'ai perdu dans le bloc suivant, mais je regarde ici parce que la lumière est meilleure.</a:t>
            </a:r>
          </a:p>
          <a:p>
            <a:pPr eaLnBrk="1" hangingPunct="1"/>
            <a:r>
              <a:rPr lang="en-CA" altLang="en-US" sz="1200" dirty="0">
                <a:solidFill>
                  <a:schemeClr val="tx2"/>
                </a:solidFill>
                <a:latin typeface="Dagny OT" panose="020B0504020201020104" pitchFamily="34" charset="77"/>
                <a:ea typeface="Helvetica" pitchFamily="2" charset="0"/>
                <a:cs typeface="Helvetica" pitchFamily="2" charset="0"/>
              </a:rPr>
              <a:t>	(</a:t>
            </a:r>
            <a:r>
              <a:rPr lang="en-CA" altLang="en-US" sz="1200" i="1" dirty="0">
                <a:solidFill>
                  <a:schemeClr val="tx2"/>
                </a:solidFill>
                <a:latin typeface="Dagny OT" panose="020B0504020201020104" pitchFamily="34" charset="77"/>
                <a:ea typeface="Helvetica" pitchFamily="2" charset="0"/>
                <a:cs typeface="Helvetica" pitchFamily="2" charset="0"/>
              </a:rPr>
              <a:t>Boys’ Life Magazine</a:t>
            </a:r>
            <a:r>
              <a:rPr lang="en-CA" altLang="en-US" sz="1200" dirty="0">
                <a:solidFill>
                  <a:schemeClr val="tx2"/>
                </a:solidFill>
                <a:latin typeface="Dagny OT" panose="020B0504020201020104" pitchFamily="34" charset="77"/>
                <a:ea typeface="Helvetica" pitchFamily="2" charset="0"/>
                <a:cs typeface="Helvetica" pitchFamily="2" charset="0"/>
              </a:rPr>
              <a:t>, 1932) </a:t>
            </a:r>
          </a:p>
        </p:txBody>
      </p:sp>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A7BDF9AB-27A9-9D41-9930-DD2E00198451}"/>
              </a:ext>
            </a:extLst>
          </p:cNvPr>
          <p:cNvSpPr>
            <a:spLocks noGrp="1"/>
          </p:cNvSpPr>
          <p:nvPr>
            <p:ph type="title"/>
          </p:nvPr>
        </p:nvSpPr>
        <p:spPr/>
        <p:txBody>
          <a:bodyPr/>
          <a:lstStyle/>
          <a:p>
            <a:pPr eaLnBrk="1" hangingPunct="1">
              <a:defRPr/>
            </a:pPr>
            <a:r>
              <a:rPr lang="fr-CA" sz="4000" b="1" cap="all" dirty="0">
                <a:solidFill>
                  <a:schemeClr val="tx1"/>
                </a:solidFill>
              </a:rPr>
              <a:t>Notions de base sur les règles d’association</a:t>
            </a:r>
            <a:endParaRPr lang="en-US" altLang="en-US" sz="3600" b="1" dirty="0">
              <a:solidFill>
                <a:schemeClr val="tx1"/>
              </a:solidFill>
            </a:endParaRPr>
          </a:p>
        </p:txBody>
      </p:sp>
      <p:sp>
        <p:nvSpPr>
          <p:cNvPr id="3" name="Content Placeholder 2">
            <a:extLst>
              <a:ext uri="{FF2B5EF4-FFF2-40B4-BE49-F238E27FC236}">
                <a16:creationId xmlns:a16="http://schemas.microsoft.com/office/drawing/2014/main" id="{939E2B08-D0BE-B04E-8BE3-B21E12AA465C}"/>
              </a:ext>
            </a:extLst>
          </p:cNvPr>
          <p:cNvSpPr>
            <a:spLocks noGrp="1"/>
          </p:cNvSpPr>
          <p:nvPr>
            <p:ph idx="1"/>
          </p:nvPr>
        </p:nvSpPr>
        <p:spPr/>
        <p:txBody>
          <a:bodyPr rtlCol="0">
            <a:normAutofit fontScale="92500" lnSpcReduction="10000"/>
          </a:bodyPr>
          <a:lstStyle/>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La </a:t>
            </a:r>
            <a:r>
              <a:rPr lang="fr-FR" sz="2400" b="1" dirty="0">
                <a:latin typeface="Dagny OT" panose="020B0504020201020104" pitchFamily="34" charset="77"/>
              </a:rPr>
              <a:t>découverte de règles d’association </a:t>
            </a:r>
            <a:r>
              <a:rPr lang="fr-FR" sz="2400" dirty="0">
                <a:latin typeface="Dagny OT" panose="020B0504020201020104" pitchFamily="34" charset="77"/>
              </a:rPr>
              <a:t>est un type d’apprentissage non supervisé qui trouve des liens entre des attributs (et des combinaisons d’attributs).</a:t>
            </a:r>
          </a:p>
          <a:p>
            <a:pPr marL="0" indent="0" algn="just" eaLnBrk="1" fontAlgn="auto" hangingPunct="1">
              <a:lnSpc>
                <a:spcPct val="110000"/>
              </a:lnSpc>
              <a:buFont typeface="Franklin Gothic Book" panose="020B0503020102020204" pitchFamily="34" charset="0"/>
              <a:buNone/>
              <a:defRPr/>
            </a:pPr>
            <a:endParaRPr lang="en-CA" sz="5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en-CA" sz="2400" b="1" dirty="0" err="1">
                <a:latin typeface="Dagny OT" panose="020B0504020201020104" pitchFamily="34" charset="77"/>
              </a:rPr>
              <a:t>Exemples</a:t>
            </a:r>
            <a:r>
              <a:rPr lang="en-CA" sz="2400" b="1" dirty="0">
                <a:latin typeface="Dagny OT" panose="020B0504020201020104" pitchFamily="34" charset="77"/>
              </a:rPr>
              <a:t>: </a:t>
            </a:r>
          </a:p>
          <a:p>
            <a:pPr lvl="1" indent="-384048" algn="just" eaLnBrk="1" fontAlgn="auto" hangingPunct="1">
              <a:lnSpc>
                <a:spcPct val="110000"/>
              </a:lnSpc>
              <a:buFont typeface="Wingdings" pitchFamily="2" charset="2"/>
              <a:buChar char="§"/>
              <a:defRPr/>
            </a:pPr>
            <a:r>
              <a:rPr lang="fr-FR" i="0" dirty="0">
                <a:latin typeface="Dagny OT" panose="020B0504020201020104" pitchFamily="34" charset="77"/>
              </a:rPr>
              <a:t>le pain et le lait sont souvent achetés ensemble... est-ce intéressant ? </a:t>
            </a:r>
          </a:p>
          <a:p>
            <a:pPr lvl="1" indent="-384048" algn="just" eaLnBrk="1" fontAlgn="auto" hangingPunct="1">
              <a:lnSpc>
                <a:spcPct val="110000"/>
              </a:lnSpc>
              <a:buFont typeface="Wingdings" pitchFamily="2" charset="2"/>
              <a:buChar char="§"/>
              <a:defRPr/>
            </a:pPr>
            <a:r>
              <a:rPr lang="fr-FR" i="0" dirty="0">
                <a:latin typeface="Dagny OT" panose="020B0504020201020104" pitchFamily="34" charset="77"/>
              </a:rPr>
              <a:t>les hot-dogs et la moutarde sont également souvent achetés par paire, mais plus rarement achetés individuellement... est-ce intéressant ? </a:t>
            </a:r>
            <a:endParaRPr lang="en-CA" sz="5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Un supermarché pourrait alors faire des soldes sur les hot-dogs pour attirer les clients, tout en augmentant le prix des condiments pour maintenir les marges bénéficiaires. </a:t>
            </a:r>
            <a:endParaRPr lang="en-US" sz="100" dirty="0">
              <a:latin typeface="Dagny OT" panose="020B0504020201020104" pitchFamily="34" charset="77"/>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F6534452-41E6-4141-8EC2-0787E77F5508}"/>
              </a:ext>
            </a:extLst>
          </p:cNvPr>
          <p:cNvSpPr>
            <a:spLocks noGrp="1"/>
          </p:cNvSpPr>
          <p:nvPr>
            <p:ph type="title"/>
          </p:nvPr>
        </p:nvSpPr>
        <p:spPr/>
        <p:txBody>
          <a:bodyPr/>
          <a:lstStyle/>
          <a:p>
            <a:pPr eaLnBrk="1" hangingPunct="1"/>
            <a:r>
              <a:rPr lang="en-US" altLang="en-US" b="1"/>
              <a:t>APPLICATIONS</a:t>
            </a:r>
            <a:endParaRPr lang="en-US" altLang="en-US" sz="2400" b="1"/>
          </a:p>
        </p:txBody>
      </p:sp>
      <p:sp>
        <p:nvSpPr>
          <p:cNvPr id="3" name="Content Placeholder 2">
            <a:extLst>
              <a:ext uri="{FF2B5EF4-FFF2-40B4-BE49-F238E27FC236}">
                <a16:creationId xmlns:a16="http://schemas.microsoft.com/office/drawing/2014/main" id="{82F2C27A-D7D3-8B42-9A3D-065D7AFDDF8D}"/>
              </a:ext>
            </a:extLst>
          </p:cNvPr>
          <p:cNvSpPr>
            <a:spLocks noGrp="1"/>
          </p:cNvSpPr>
          <p:nvPr>
            <p:ph idx="1"/>
          </p:nvPr>
        </p:nvSpPr>
        <p:spPr/>
        <p:txBody>
          <a:bodyPr rtlCol="0">
            <a:normAutofit fontScale="92500" lnSpcReduction="20000"/>
          </a:bodyPr>
          <a:lstStyle/>
          <a:p>
            <a:pPr marL="0" indent="0" algn="just" eaLnBrk="1" fontAlgn="auto" hangingPunct="1">
              <a:lnSpc>
                <a:spcPct val="100000"/>
              </a:lnSpc>
              <a:buFont typeface="Franklin Gothic Book" panose="020B0503020102020204" pitchFamily="34" charset="0"/>
              <a:buNone/>
              <a:defRPr/>
            </a:pPr>
            <a:r>
              <a:rPr lang="en-US" sz="2400" b="1" dirty="0">
                <a:latin typeface="Dagny OT" panose="020B0504020201020104" pitchFamily="34" charset="77"/>
              </a:rPr>
              <a:t>Concepts </a:t>
            </a:r>
            <a:r>
              <a:rPr lang="en-US" sz="2400" b="1" dirty="0" err="1">
                <a:latin typeface="Dagny OT" panose="020B0504020201020104" pitchFamily="34" charset="77"/>
              </a:rPr>
              <a:t>apparentés</a:t>
            </a:r>
            <a:endParaRPr lang="en-US" sz="2400" b="1" dirty="0">
              <a:latin typeface="Dagny OT" panose="020B0504020201020104" pitchFamily="34" charset="77"/>
            </a:endParaRPr>
          </a:p>
          <a:p>
            <a:pPr lvl="1" indent="-384048" algn="just" eaLnBrk="1" fontAlgn="auto" hangingPunct="1">
              <a:lnSpc>
                <a:spcPct val="100000"/>
              </a:lnSpc>
              <a:buFont typeface="Wingdings" pitchFamily="2" charset="2"/>
              <a:buChar char="§"/>
              <a:defRPr/>
            </a:pPr>
            <a:r>
              <a:rPr lang="fr-FR" i="0" dirty="0">
                <a:latin typeface="Dagny OT" panose="020B0504020201020104" pitchFamily="34" charset="77"/>
              </a:rPr>
              <a:t>Recherche de paires (triplets, etc.) de mots qui représentent un concept commun</a:t>
            </a:r>
          </a:p>
          <a:p>
            <a:pPr lvl="1" indent="-384048" algn="just" eaLnBrk="1" fontAlgn="auto" hangingPunct="1">
              <a:lnSpc>
                <a:spcPct val="100000"/>
              </a:lnSpc>
              <a:buFont typeface="Wingdings" pitchFamily="2" charset="2"/>
              <a:buChar char="§"/>
              <a:defRPr/>
            </a:pPr>
            <a:r>
              <a:rPr lang="en-CA" i="0" dirty="0">
                <a:latin typeface="Dagny OT" panose="020B0504020201020104" pitchFamily="34" charset="77"/>
              </a:rPr>
              <a:t>{Ottawa, </a:t>
            </a:r>
            <a:r>
              <a:rPr lang="en-CA" i="0" dirty="0" err="1">
                <a:latin typeface="Dagny OT" panose="020B0504020201020104" pitchFamily="34" charset="77"/>
              </a:rPr>
              <a:t>Sénateurs</a:t>
            </a:r>
            <a:r>
              <a:rPr lang="en-CA" i="0" dirty="0">
                <a:latin typeface="Dagny OT" panose="020B0504020201020104" pitchFamily="34" charset="77"/>
              </a:rPr>
              <a:t>}, {Michelle, Obama}, {</a:t>
            </a:r>
            <a:r>
              <a:rPr lang="en-CA" i="0" dirty="0" err="1">
                <a:latin typeface="Dagny OT" panose="020B0504020201020104" pitchFamily="34" charset="77"/>
              </a:rPr>
              <a:t>veni</a:t>
            </a:r>
            <a:r>
              <a:rPr lang="en-CA" i="0" dirty="0">
                <a:latin typeface="Dagny OT" panose="020B0504020201020104" pitchFamily="34" charset="77"/>
              </a:rPr>
              <a:t>, </a:t>
            </a:r>
            <a:r>
              <a:rPr lang="en-CA" i="0" dirty="0" err="1">
                <a:latin typeface="Dagny OT" panose="020B0504020201020104" pitchFamily="34" charset="77"/>
              </a:rPr>
              <a:t>vidi</a:t>
            </a:r>
            <a:r>
              <a:rPr lang="en-CA" i="0" dirty="0">
                <a:latin typeface="Dagny OT" panose="020B0504020201020104" pitchFamily="34" charset="77"/>
              </a:rPr>
              <a:t>, vici}, etc.</a:t>
            </a:r>
            <a:endParaRPr lang="en-US" i="0" dirty="0">
              <a:latin typeface="Dagny OT" panose="020B0504020201020104" pitchFamily="34" charset="77"/>
            </a:endParaRPr>
          </a:p>
          <a:p>
            <a:pPr marL="384048" indent="-384048" algn="just" eaLnBrk="1" fontAlgn="auto" hangingPunct="1">
              <a:lnSpc>
                <a:spcPct val="100000"/>
              </a:lnSpc>
              <a:defRPr/>
            </a:pPr>
            <a:endParaRPr lang="en-CA" sz="500" dirty="0">
              <a:latin typeface="Dagny OT" panose="020B0504020201020104" pitchFamily="34" charset="77"/>
            </a:endParaRPr>
          </a:p>
          <a:p>
            <a:pPr marL="0" indent="0" algn="just" eaLnBrk="1" fontAlgn="auto" hangingPunct="1">
              <a:lnSpc>
                <a:spcPct val="100000"/>
              </a:lnSpc>
              <a:buFont typeface="Franklin Gothic Book" panose="020B0503020102020204" pitchFamily="34" charset="0"/>
              <a:buNone/>
              <a:defRPr/>
            </a:pPr>
            <a:r>
              <a:rPr lang="en-CA" sz="2400" b="1" dirty="0" err="1">
                <a:latin typeface="Dagny OT" panose="020B0504020201020104" pitchFamily="34" charset="77"/>
              </a:rPr>
              <a:t>Plagiat</a:t>
            </a:r>
            <a:endParaRPr lang="en-CA" sz="2400" b="1" dirty="0">
              <a:latin typeface="Dagny OT" panose="020B0504020201020104" pitchFamily="34" charset="77"/>
            </a:endParaRPr>
          </a:p>
          <a:p>
            <a:pPr lvl="1" indent="-384048" algn="just" eaLnBrk="1" fontAlgn="auto" hangingPunct="1">
              <a:lnSpc>
                <a:spcPct val="100000"/>
              </a:lnSpc>
              <a:buFont typeface="Wingdings" pitchFamily="2" charset="2"/>
              <a:buChar char="§"/>
              <a:defRPr/>
            </a:pPr>
            <a:r>
              <a:rPr lang="fr-FR" i="0" dirty="0">
                <a:latin typeface="Dagny OT" panose="020B0504020201020104" pitchFamily="34" charset="77"/>
              </a:rPr>
              <a:t>Recherche de phrases qui apparaissent dans divers documents</a:t>
            </a:r>
          </a:p>
          <a:p>
            <a:pPr lvl="1" indent="-384048" algn="just" eaLnBrk="1" fontAlgn="auto" hangingPunct="1">
              <a:lnSpc>
                <a:spcPct val="100000"/>
              </a:lnSpc>
              <a:buFont typeface="Wingdings" pitchFamily="2" charset="2"/>
              <a:buChar char="§"/>
              <a:defRPr/>
            </a:pPr>
            <a:r>
              <a:rPr lang="fr-FR" i="0" dirty="0">
                <a:latin typeface="Dagny OT" panose="020B0504020201020104" pitchFamily="34" charset="77"/>
              </a:rPr>
              <a:t>Recherche de documents qui ont des phrases en commun</a:t>
            </a:r>
          </a:p>
          <a:p>
            <a:pPr marL="384048" indent="-384048" algn="just" eaLnBrk="1" fontAlgn="auto" hangingPunct="1">
              <a:lnSpc>
                <a:spcPct val="100000"/>
              </a:lnSpc>
              <a:defRPr/>
            </a:pPr>
            <a:endParaRPr lang="en-CA" sz="500" dirty="0">
              <a:latin typeface="Dagny OT" panose="020B0504020201020104" pitchFamily="34" charset="77"/>
            </a:endParaRPr>
          </a:p>
          <a:p>
            <a:pPr marL="0" indent="0" algn="just" eaLnBrk="1" fontAlgn="auto" hangingPunct="1">
              <a:lnSpc>
                <a:spcPct val="100000"/>
              </a:lnSpc>
              <a:buFont typeface="Franklin Gothic Book" panose="020B0503020102020204" pitchFamily="34" charset="0"/>
              <a:buNone/>
              <a:defRPr/>
            </a:pPr>
            <a:r>
              <a:rPr lang="en-CA" sz="2400" b="1" dirty="0" err="1">
                <a:latin typeface="Dagny OT" panose="020B0504020201020104" pitchFamily="34" charset="77"/>
              </a:rPr>
              <a:t>Biomarqueurs</a:t>
            </a:r>
            <a:endParaRPr lang="en-CA" sz="2400" b="1" dirty="0">
              <a:latin typeface="Dagny OT" panose="020B0504020201020104" pitchFamily="34" charset="77"/>
            </a:endParaRPr>
          </a:p>
          <a:p>
            <a:pPr lvl="1" indent="-384048" algn="just" eaLnBrk="1" fontAlgn="auto" hangingPunct="1">
              <a:lnSpc>
                <a:spcPct val="100000"/>
              </a:lnSpc>
              <a:buFont typeface="Wingdings" pitchFamily="2" charset="2"/>
              <a:buChar char="§"/>
              <a:defRPr/>
            </a:pPr>
            <a:r>
              <a:rPr lang="fr-FR" i="0" dirty="0">
                <a:latin typeface="Dagny OT" panose="020B0504020201020104" pitchFamily="34" charset="77"/>
              </a:rPr>
              <a:t>maladies fréquemment associées à un ensemble de biomarqueurs</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500"/>
                                        <p:tgtEl>
                                          <p:spTgt spid="3">
                                            <p:txEl>
                                              <p:pRg st="1" end="1"/>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animEffect transition="in" filter="fade">
                                      <p:cBhvr>
                                        <p:cTn id="1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CA" b="1" cap="all" dirty="0">
                <a:solidFill>
                  <a:schemeClr val="tx1"/>
                </a:solidFill>
              </a:rPr>
              <a:t>Causalité et corrélation</a:t>
            </a:r>
            <a:endParaRPr lang="en-US" sz="2400" b="1"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lgn="just">
                  <a:lnSpc>
                    <a:spcPct val="100000"/>
                  </a:lnSpc>
                  <a:buNone/>
                </a:pPr>
                <a:r>
                  <a:rPr lang="en-US" sz="2400" dirty="0">
                    <a:latin typeface="Dagny OT" panose="020B0504020201020104" pitchFamily="34" charset="77"/>
                  </a:rPr>
                  <a:t>Les </a:t>
                </a:r>
                <a:r>
                  <a:rPr lang="en-US" sz="2400" dirty="0" err="1">
                    <a:latin typeface="Dagny OT" panose="020B0504020201020104" pitchFamily="34" charset="77"/>
                  </a:rPr>
                  <a:t>règles</a:t>
                </a:r>
                <a:r>
                  <a:rPr lang="en-US" sz="2400" dirty="0">
                    <a:latin typeface="Dagny OT" panose="020B0504020201020104" pitchFamily="34" charset="77"/>
                  </a:rPr>
                  <a:t> </a:t>
                </a:r>
                <a:r>
                  <a:rPr lang="en-US" sz="2400" dirty="0" err="1">
                    <a:latin typeface="Dagny OT" panose="020B0504020201020104" pitchFamily="34" charset="77"/>
                  </a:rPr>
                  <a:t>d’association</a:t>
                </a:r>
                <a:r>
                  <a:rPr lang="en-US" sz="2400" dirty="0">
                    <a:latin typeface="Dagny OT" panose="020B0504020201020104" pitchFamily="34" charset="77"/>
                  </a:rPr>
                  <a:t> </a:t>
                </a:r>
                <a:r>
                  <a:rPr lang="en-US" sz="2400" dirty="0" err="1">
                    <a:latin typeface="Dagny OT" panose="020B0504020201020104" pitchFamily="34" charset="77"/>
                  </a:rPr>
                  <a:t>peuvent</a:t>
                </a:r>
                <a:r>
                  <a:rPr lang="en-US" sz="2400" dirty="0">
                    <a:latin typeface="Dagny OT" panose="020B0504020201020104" pitchFamily="34" charset="77"/>
                  </a:rPr>
                  <a:t> </a:t>
                </a:r>
                <a:r>
                  <a:rPr lang="en-US" sz="2400" dirty="0" err="1">
                    <a:latin typeface="Dagny OT" panose="020B0504020201020104" pitchFamily="34" charset="77"/>
                  </a:rPr>
                  <a:t>automatiser</a:t>
                </a:r>
                <a:r>
                  <a:rPr lang="en-US" sz="2400" dirty="0">
                    <a:latin typeface="Dagny OT" panose="020B0504020201020104" pitchFamily="34" charset="77"/>
                  </a:rPr>
                  <a:t> la </a:t>
                </a:r>
                <a:r>
                  <a:rPr lang="en-US" sz="2400" dirty="0" err="1">
                    <a:latin typeface="Dagny OT" panose="020B0504020201020104" pitchFamily="34" charset="77"/>
                  </a:rPr>
                  <a:t>découverte</a:t>
                </a:r>
                <a:r>
                  <a:rPr lang="en-US" sz="2400" dirty="0">
                    <a:latin typeface="Dagny OT" panose="020B0504020201020104" pitchFamily="34" charset="77"/>
                  </a:rPr>
                  <a:t> </a:t>
                </a:r>
                <a:r>
                  <a:rPr lang="en-US" sz="2400" dirty="0" err="1">
                    <a:latin typeface="Dagny OT" panose="020B0504020201020104" pitchFamily="34" charset="77"/>
                  </a:rPr>
                  <a:t>d’hypothèses</a:t>
                </a:r>
                <a:r>
                  <a:rPr lang="en-US" sz="2400" dirty="0">
                    <a:latin typeface="Dagny OT" panose="020B0504020201020104" pitchFamily="34" charset="77"/>
                  </a:rPr>
                  <a:t>, </a:t>
                </a:r>
                <a:r>
                  <a:rPr lang="en-US" sz="2400" dirty="0" err="1">
                    <a:latin typeface="Dagny OT" panose="020B0504020201020104" pitchFamily="34" charset="77"/>
                  </a:rPr>
                  <a:t>mais</a:t>
                </a:r>
                <a:r>
                  <a:rPr lang="en-US" sz="2400" dirty="0">
                    <a:latin typeface="Dagny OT" panose="020B0504020201020104" pitchFamily="34" charset="77"/>
                  </a:rPr>
                  <a:t> il faut </a:t>
                </a:r>
                <a:r>
                  <a:rPr lang="en-US" sz="2400" b="1" dirty="0" err="1">
                    <a:latin typeface="Dagny OT" panose="020B0504020201020104" pitchFamily="34" charset="77"/>
                  </a:rPr>
                  <a:t>rester</a:t>
                </a:r>
                <a:r>
                  <a:rPr lang="en-US" sz="2400" b="1" dirty="0">
                    <a:latin typeface="Dagny OT" panose="020B0504020201020104" pitchFamily="34" charset="77"/>
                  </a:rPr>
                  <a:t> prudent </a:t>
                </a:r>
                <a:r>
                  <a:rPr lang="en-US" sz="2400" b="1" dirty="0" err="1">
                    <a:latin typeface="Dagny OT" panose="020B0504020201020104" pitchFamily="34" charset="77"/>
                  </a:rPr>
                  <a:t>en</a:t>
                </a:r>
                <a:r>
                  <a:rPr lang="en-US" sz="2400" b="1" dirty="0">
                    <a:latin typeface="Dagny OT" panose="020B0504020201020104" pitchFamily="34" charset="77"/>
                  </a:rPr>
                  <a:t> matière de </a:t>
                </a:r>
                <a:r>
                  <a:rPr lang="en-US" sz="2400" b="1" dirty="0" err="1">
                    <a:latin typeface="Dagny OT" panose="020B0504020201020104" pitchFamily="34" charset="77"/>
                  </a:rPr>
                  <a:t>corrélation</a:t>
                </a:r>
                <a:r>
                  <a:rPr lang="en-US" sz="2400" dirty="0">
                    <a:latin typeface="Dagny OT" panose="020B0504020201020104" pitchFamily="34" charset="77"/>
                  </a:rPr>
                  <a:t>. </a:t>
                </a:r>
                <a:endParaRPr lang="en-US" sz="2400" b="1" dirty="0">
                  <a:latin typeface="Dagny OT" panose="020B0504020201020104" pitchFamily="34" charset="77"/>
                </a:endParaRPr>
              </a:p>
              <a:p>
                <a:pPr algn="just">
                  <a:lnSpc>
                    <a:spcPct val="100000"/>
                  </a:lnSpc>
                </a:pPr>
                <a:endParaRPr lang="en-US" sz="500" dirty="0">
                  <a:latin typeface="Dagny OT" panose="020B0504020201020104" pitchFamily="34" charset="77"/>
                </a:endParaRPr>
              </a:p>
              <a:p>
                <a:pPr marL="0" indent="0" algn="just">
                  <a:lnSpc>
                    <a:spcPct val="100000"/>
                  </a:lnSpc>
                  <a:buNone/>
                </a:pPr>
                <a:r>
                  <a:rPr lang="en-US" sz="2400" dirty="0">
                    <a:latin typeface="Dagny OT" panose="020B0504020201020104" pitchFamily="34" charset="77"/>
                  </a:rPr>
                  <a:t>Si les attributs </a:t>
                </a:r>
                <a14:m>
                  <m:oMath xmlns:m="http://schemas.openxmlformats.org/officeDocument/2006/math">
                    <m:r>
                      <a:rPr lang="en-US" sz="2400" i="1" dirty="0" smtClean="0">
                        <a:latin typeface="Cambria Math" panose="02040503050406030204" pitchFamily="18" charset="0"/>
                      </a:rPr>
                      <m:t>𝐴</m:t>
                    </m:r>
                  </m:oMath>
                </a14:m>
                <a:r>
                  <a:rPr lang="en-US" sz="2400" dirty="0">
                    <a:latin typeface="Dagny OT" panose="020B0504020201020104" pitchFamily="34" charset="77"/>
                  </a:rPr>
                  <a:t> et </a:t>
                </a:r>
                <a14:m>
                  <m:oMath xmlns:m="http://schemas.openxmlformats.org/officeDocument/2006/math">
                    <m:r>
                      <a:rPr lang="en-US" sz="2400" i="1" dirty="0" smtClean="0">
                        <a:latin typeface="Cambria Math" panose="02040503050406030204" pitchFamily="18" charset="0"/>
                      </a:rPr>
                      <m:t>𝐵</m:t>
                    </m:r>
                  </m:oMath>
                </a14:m>
                <a:r>
                  <a:rPr lang="en-US" sz="2400" dirty="0">
                    <a:latin typeface="Dagny OT" panose="020B0504020201020104" pitchFamily="34" charset="77"/>
                  </a:rPr>
                  <a:t> </a:t>
                </a:r>
                <a:r>
                  <a:rPr lang="en-US" sz="2400" dirty="0" err="1">
                    <a:latin typeface="Dagny OT" panose="020B0504020201020104" pitchFamily="34" charset="77"/>
                  </a:rPr>
                  <a:t>sont</a:t>
                </a:r>
                <a:r>
                  <a:rPr lang="en-US" sz="2400" dirty="0">
                    <a:latin typeface="Dagny OT" panose="020B0504020201020104" pitchFamily="34" charset="77"/>
                  </a:rPr>
                  <a:t> </a:t>
                </a:r>
                <a:r>
                  <a:rPr lang="en-US" sz="2400" dirty="0" err="1">
                    <a:latin typeface="Dagny OT" panose="020B0504020201020104" pitchFamily="34" charset="77"/>
                  </a:rPr>
                  <a:t>corrélés</a:t>
                </a:r>
                <a:r>
                  <a:rPr lang="en-US" sz="2400" dirty="0">
                    <a:latin typeface="Dagny OT" panose="020B0504020201020104" pitchFamily="34" charset="77"/>
                  </a:rPr>
                  <a:t>, </a:t>
                </a:r>
                <a:r>
                  <a:rPr lang="en-US" sz="2400" dirty="0" err="1">
                    <a:latin typeface="Dagny OT" panose="020B0504020201020104" pitchFamily="34" charset="77"/>
                  </a:rPr>
                  <a:t>alors</a:t>
                </a:r>
                <a:r>
                  <a:rPr lang="en-US" sz="2400" dirty="0">
                    <a:latin typeface="Dagny OT" panose="020B0504020201020104" pitchFamily="34" charset="77"/>
                  </a:rPr>
                  <a:t> </a:t>
                </a:r>
                <a:r>
                  <a:rPr lang="en-US" sz="2400" dirty="0" err="1">
                    <a:latin typeface="Dagny OT" panose="020B0504020201020104" pitchFamily="34" charset="77"/>
                  </a:rPr>
                  <a:t>soit</a:t>
                </a:r>
                <a:r>
                  <a:rPr lang="en-US" sz="2400" dirty="0">
                    <a:latin typeface="Dagny OT" panose="020B0504020201020104" pitchFamily="34" charset="77"/>
                  </a:rPr>
                  <a:t> : </a:t>
                </a:r>
              </a:p>
              <a:p>
                <a:pPr lvl="1" algn="just">
                  <a:lnSpc>
                    <a:spcPct val="100000"/>
                  </a:lnSpc>
                  <a:buFont typeface="Wingdings" pitchFamily="2" charset="2"/>
                  <a:buChar char="§"/>
                </a:pPr>
                <a14:m>
                  <m:oMath xmlns:m="http://schemas.openxmlformats.org/officeDocument/2006/math">
                    <m:r>
                      <a:rPr lang="en-US" i="1" dirty="0" smtClean="0">
                        <a:latin typeface="Cambria Math" panose="02040503050406030204" pitchFamily="18" charset="0"/>
                      </a:rPr>
                      <m:t>𝐴</m:t>
                    </m:r>
                  </m:oMath>
                </a14:m>
                <a:r>
                  <a:rPr lang="en-US" i="0" dirty="0">
                    <a:latin typeface="Dagny OT" panose="020B0504020201020104" pitchFamily="34" charset="77"/>
                  </a:rPr>
                  <a:t> et </a:t>
                </a:r>
                <a14:m>
                  <m:oMath xmlns:m="http://schemas.openxmlformats.org/officeDocument/2006/math">
                    <m:r>
                      <a:rPr lang="en-US" i="1" dirty="0" smtClean="0">
                        <a:latin typeface="Cambria Math" panose="02040503050406030204" pitchFamily="18" charset="0"/>
                      </a:rPr>
                      <m:t>𝐵</m:t>
                    </m:r>
                  </m:oMath>
                </a14:m>
                <a:r>
                  <a:rPr lang="en-US" i="0" dirty="0">
                    <a:latin typeface="Dagny OT" panose="020B0504020201020104" pitchFamily="34" charset="77"/>
                  </a:rPr>
                  <a:t> </a:t>
                </a:r>
                <a:r>
                  <a:rPr lang="en-US" i="0" dirty="0" err="1">
                    <a:latin typeface="Dagny OT" panose="020B0504020201020104" pitchFamily="34" charset="77"/>
                  </a:rPr>
                  <a:t>sont</a:t>
                </a:r>
                <a:r>
                  <a:rPr lang="en-US" i="0" dirty="0">
                    <a:latin typeface="Dagny OT" panose="020B0504020201020104" pitchFamily="34" charset="77"/>
                  </a:rPr>
                  <a:t> </a:t>
                </a:r>
                <a:r>
                  <a:rPr lang="en-US" i="0" dirty="0" err="1">
                    <a:latin typeface="Dagny OT" panose="020B0504020201020104" pitchFamily="34" charset="77"/>
                  </a:rPr>
                  <a:t>corrélés</a:t>
                </a:r>
                <a:r>
                  <a:rPr lang="en-US" i="0" dirty="0">
                    <a:latin typeface="Dagny OT" panose="020B0504020201020104" pitchFamily="34" charset="77"/>
                  </a:rPr>
                  <a:t> </a:t>
                </a:r>
                <a:r>
                  <a:rPr lang="en-US" b="1" i="0" dirty="0" err="1">
                    <a:latin typeface="Dagny OT" panose="020B0504020201020104" pitchFamily="34" charset="77"/>
                  </a:rPr>
                  <a:t>entièrement</a:t>
                </a:r>
                <a:r>
                  <a:rPr lang="en-US" b="1" i="0" dirty="0">
                    <a:latin typeface="Dagny OT" panose="020B0504020201020104" pitchFamily="34" charset="77"/>
                  </a:rPr>
                  <a:t> par accident </a:t>
                </a:r>
                <a:r>
                  <a:rPr lang="en-US" i="0" dirty="0">
                    <a:latin typeface="Dagny OT" panose="020B0504020201020104" pitchFamily="34" charset="77"/>
                  </a:rPr>
                  <a:t>dans </a:t>
                </a:r>
                <a:r>
                  <a:rPr lang="en-US" i="0" dirty="0" err="1">
                    <a:latin typeface="Dagny OT" panose="020B0504020201020104" pitchFamily="34" charset="77"/>
                  </a:rPr>
                  <a:t>l’ensemble</a:t>
                </a:r>
                <a:r>
                  <a:rPr lang="en-US" i="0" dirty="0">
                    <a:latin typeface="Dagny OT" panose="020B0504020201020104" pitchFamily="34" charset="77"/>
                  </a:rPr>
                  <a:t> de </a:t>
                </a:r>
                <a:r>
                  <a:rPr lang="en-US" i="0" dirty="0" err="1">
                    <a:latin typeface="Dagny OT" panose="020B0504020201020104" pitchFamily="34" charset="77"/>
                  </a:rPr>
                  <a:t>données</a:t>
                </a:r>
                <a:endParaRPr lang="en-US" i="0" dirty="0">
                  <a:latin typeface="Dagny OT" panose="020B0504020201020104" pitchFamily="34" charset="77"/>
                </a:endParaRPr>
              </a:p>
              <a:p>
                <a:pPr lvl="1" algn="just">
                  <a:lnSpc>
                    <a:spcPct val="100000"/>
                  </a:lnSpc>
                  <a:buFont typeface="Wingdings" pitchFamily="2" charset="2"/>
                  <a:buChar char="§"/>
                </a:pPr>
                <a14:m>
                  <m:oMath xmlns:m="http://schemas.openxmlformats.org/officeDocument/2006/math">
                    <m:r>
                      <a:rPr lang="en-US" i="1" dirty="0">
                        <a:latin typeface="Cambria Math" panose="02040503050406030204" pitchFamily="18" charset="0"/>
                      </a:rPr>
                      <m:t>𝐴</m:t>
                    </m:r>
                  </m:oMath>
                </a14:m>
                <a:r>
                  <a:rPr lang="en-US" i="0" dirty="0">
                    <a:latin typeface="Dagny OT" panose="020B0504020201020104" pitchFamily="34" charset="77"/>
                  </a:rPr>
                  <a:t> </a:t>
                </a:r>
                <a:r>
                  <a:rPr lang="en-US" i="0" dirty="0" err="1">
                    <a:latin typeface="Dagny OT" panose="020B0504020201020104" pitchFamily="34" charset="77"/>
                  </a:rPr>
                  <a:t>est</a:t>
                </a:r>
                <a:r>
                  <a:rPr lang="en-US" i="0" dirty="0">
                    <a:latin typeface="Dagny OT" panose="020B0504020201020104" pitchFamily="34" charset="77"/>
                  </a:rPr>
                  <a:t> un </a:t>
                </a:r>
                <a:r>
                  <a:rPr lang="en-US" i="0" dirty="0" err="1">
                    <a:latin typeface="Dagny OT" panose="020B0504020201020104" pitchFamily="34" charset="77"/>
                  </a:rPr>
                  <a:t>nouvel</a:t>
                </a:r>
                <a:r>
                  <a:rPr lang="en-US" i="0" dirty="0">
                    <a:latin typeface="Dagny OT" panose="020B0504020201020104" pitchFamily="34" charset="77"/>
                  </a:rPr>
                  <a:t> </a:t>
                </a:r>
                <a:r>
                  <a:rPr lang="en-US" i="0" dirty="0" err="1">
                    <a:latin typeface="Dagny OT" panose="020B0504020201020104" pitchFamily="34" charset="77"/>
                  </a:rPr>
                  <a:t>étiquetage</a:t>
                </a:r>
                <a:r>
                  <a:rPr lang="en-US" i="0" dirty="0">
                    <a:latin typeface="Dagny OT" panose="020B0504020201020104" pitchFamily="34" charset="77"/>
                  </a:rPr>
                  <a:t> de </a:t>
                </a:r>
                <a14:m>
                  <m:oMath xmlns:m="http://schemas.openxmlformats.org/officeDocument/2006/math">
                    <m:r>
                      <a:rPr lang="en-US" i="1" dirty="0">
                        <a:latin typeface="Cambria Math" panose="02040503050406030204" pitchFamily="18" charset="0"/>
                      </a:rPr>
                      <m:t>𝐵</m:t>
                    </m:r>
                  </m:oMath>
                </a14:m>
                <a:endParaRPr lang="en-US" dirty="0">
                  <a:latin typeface="Dagny OT" panose="020B0504020201020104" pitchFamily="34" charset="77"/>
                </a:endParaRPr>
              </a:p>
              <a:p>
                <a:pPr lvl="1" algn="just">
                  <a:lnSpc>
                    <a:spcPct val="100000"/>
                  </a:lnSpc>
                  <a:buFont typeface="Wingdings" pitchFamily="2" charset="2"/>
                  <a:buChar char="§"/>
                </a:pPr>
                <a14:m>
                  <m:oMath xmlns:m="http://schemas.openxmlformats.org/officeDocument/2006/math">
                    <m:r>
                      <a:rPr lang="en-US" i="1" dirty="0" smtClean="0">
                        <a:latin typeface="Cambria Math" panose="02040503050406030204" pitchFamily="18" charset="0"/>
                      </a:rPr>
                      <m:t>𝐴</m:t>
                    </m:r>
                  </m:oMath>
                </a14:m>
                <a:r>
                  <a:rPr lang="en-US" i="0" dirty="0">
                    <a:latin typeface="Dagny OT" panose="020B0504020201020104" pitchFamily="34" charset="77"/>
                  </a:rPr>
                  <a:t> </a:t>
                </a:r>
                <a:r>
                  <a:rPr lang="en-US" i="0" dirty="0" err="1">
                    <a:latin typeface="Dagny OT" panose="020B0504020201020104" pitchFamily="34" charset="77"/>
                  </a:rPr>
                  <a:t>est</a:t>
                </a:r>
                <a:r>
                  <a:rPr lang="en-US" i="0" dirty="0">
                    <a:latin typeface="Dagny OT" panose="020B0504020201020104" pitchFamily="34" charset="77"/>
                  </a:rPr>
                  <a:t> (</a:t>
                </a:r>
                <a:r>
                  <a:rPr lang="en-US" i="0" dirty="0" err="1">
                    <a:latin typeface="Dagny OT" panose="020B0504020201020104" pitchFamily="34" charset="77"/>
                  </a:rPr>
                  <a:t>une</a:t>
                </a:r>
                <a:r>
                  <a:rPr lang="en-US" i="0" dirty="0">
                    <a:latin typeface="Dagny OT" panose="020B0504020201020104" pitchFamily="34" charset="77"/>
                  </a:rPr>
                  <a:t>) cause de </a:t>
                </a:r>
                <a14:m>
                  <m:oMath xmlns:m="http://schemas.openxmlformats.org/officeDocument/2006/math">
                    <m:r>
                      <a:rPr lang="en-US" i="1" dirty="0" smtClean="0">
                        <a:latin typeface="Cambria Math" panose="02040503050406030204" pitchFamily="18" charset="0"/>
                      </a:rPr>
                      <m:t>𝐵</m:t>
                    </m:r>
                  </m:oMath>
                </a14:m>
                <a:r>
                  <a:rPr lang="en-US" i="0" dirty="0">
                    <a:latin typeface="Dagny OT" panose="020B0504020201020104" pitchFamily="34" charset="77"/>
                  </a:rPr>
                  <a:t> et/</a:t>
                </a:r>
                <a:r>
                  <a:rPr lang="en-US" i="0" dirty="0" err="1">
                    <a:latin typeface="Dagny OT" panose="020B0504020201020104" pitchFamily="34" charset="77"/>
                  </a:rPr>
                  <a:t>ou</a:t>
                </a:r>
                <a:r>
                  <a:rPr lang="en-US" i="0" dirty="0">
                    <a:latin typeface="Dagny OT" panose="020B0504020201020104" pitchFamily="34" charset="77"/>
                  </a:rPr>
                  <a:t> </a:t>
                </a:r>
                <a14:m>
                  <m:oMath xmlns:m="http://schemas.openxmlformats.org/officeDocument/2006/math">
                    <m:r>
                      <a:rPr lang="en-US" i="1" dirty="0">
                        <a:latin typeface="Cambria Math" panose="02040503050406030204" pitchFamily="18" charset="0"/>
                      </a:rPr>
                      <m:t>𝐵</m:t>
                    </m:r>
                  </m:oMath>
                </a14:m>
                <a:r>
                  <a:rPr lang="en-US" i="0" dirty="0">
                    <a:latin typeface="Dagny OT" panose="020B0504020201020104" pitchFamily="34" charset="77"/>
                  </a:rPr>
                  <a:t> </a:t>
                </a:r>
                <a:r>
                  <a:rPr lang="en-US" i="0" dirty="0" err="1">
                    <a:latin typeface="Dagny OT" panose="020B0504020201020104" pitchFamily="34" charset="77"/>
                  </a:rPr>
                  <a:t>est</a:t>
                </a:r>
                <a:r>
                  <a:rPr lang="en-US" i="0" dirty="0">
                    <a:latin typeface="Dagny OT" panose="020B0504020201020104" pitchFamily="34" charset="77"/>
                  </a:rPr>
                  <a:t> (</a:t>
                </a:r>
                <a:r>
                  <a:rPr lang="en-US" i="0" dirty="0" err="1">
                    <a:latin typeface="Dagny OT" panose="020B0504020201020104" pitchFamily="34" charset="77"/>
                  </a:rPr>
                  <a:t>une</a:t>
                </a:r>
                <a:r>
                  <a:rPr lang="en-US" i="0" dirty="0">
                    <a:latin typeface="Dagny OT" panose="020B0504020201020104" pitchFamily="34" charset="77"/>
                  </a:rPr>
                  <a:t>) cause de </a:t>
                </a:r>
                <a14:m>
                  <m:oMath xmlns:m="http://schemas.openxmlformats.org/officeDocument/2006/math">
                    <m:r>
                      <a:rPr lang="en-US" i="1" dirty="0" smtClean="0">
                        <a:latin typeface="Cambria Math" panose="02040503050406030204" pitchFamily="18" charset="0"/>
                      </a:rPr>
                      <m:t>𝐴</m:t>
                    </m:r>
                  </m:oMath>
                </a14:m>
                <a:endParaRPr lang="en-US" dirty="0">
                  <a:latin typeface="Dagny OT" panose="020B0504020201020104" pitchFamily="34" charset="77"/>
                </a:endParaRPr>
              </a:p>
              <a:p>
                <a:pPr lvl="1" algn="just">
                  <a:lnSpc>
                    <a:spcPct val="100000"/>
                  </a:lnSpc>
                  <a:buFont typeface="Wingdings" pitchFamily="2" charset="2"/>
                  <a:buChar char="§"/>
                </a:pPr>
                <a:r>
                  <a:rPr lang="en-US" i="0" dirty="0" err="1">
                    <a:latin typeface="Dagny OT" panose="020B0504020201020104" pitchFamily="34" charset="77"/>
                  </a:rPr>
                  <a:t>une</a:t>
                </a:r>
                <a:r>
                  <a:rPr lang="en-US" i="0" dirty="0">
                    <a:latin typeface="Dagny OT" panose="020B0504020201020104" pitchFamily="34" charset="77"/>
                  </a:rPr>
                  <a:t> </a:t>
                </a:r>
                <a:r>
                  <a:rPr lang="en-US" i="0" dirty="0" err="1">
                    <a:latin typeface="Dagny OT" panose="020B0504020201020104" pitchFamily="34" charset="77"/>
                  </a:rPr>
                  <a:t>combinaison</a:t>
                </a:r>
                <a:r>
                  <a:rPr lang="en-US" i="0" dirty="0">
                    <a:latin typeface="Dagny OT" panose="020B0504020201020104" pitchFamily="34" charset="77"/>
                  </a:rPr>
                  <a:t> </a:t>
                </a:r>
                <a:r>
                  <a:rPr lang="en-US" i="0" dirty="0" err="1">
                    <a:latin typeface="Dagny OT" panose="020B0504020201020104" pitchFamily="34" charset="77"/>
                  </a:rPr>
                  <a:t>d’attributs</a:t>
                </a:r>
                <a:r>
                  <a:rPr lang="en-US" i="0" dirty="0">
                    <a:latin typeface="Dagny OT" panose="020B0504020201020104" pitchFamily="34" charset="77"/>
                  </a:rPr>
                  <a: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1</m:t>
                        </m:r>
                      </m:sub>
                    </m:sSub>
                    <m:r>
                      <a:rPr lang="en-US" b="0" i="0"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b="0" i="1" smtClean="0">
                            <a:latin typeface="Cambria Math" panose="02040503050406030204" pitchFamily="18" charset="0"/>
                          </a:rPr>
                          <m:t>𝑛</m:t>
                        </m:r>
                      </m:sub>
                    </m:sSub>
                  </m:oMath>
                </a14:m>
                <a:r>
                  <a:rPr lang="en-US" i="0" dirty="0">
                    <a:latin typeface="Dagny OT" panose="020B0504020201020104" pitchFamily="34" charset="77"/>
                  </a:rPr>
                  <a:t> (</a:t>
                </a:r>
                <a:r>
                  <a:rPr lang="en-US" i="0" dirty="0" err="1">
                    <a:latin typeface="Dagny OT" panose="020B0504020201020104" pitchFamily="34" charset="77"/>
                  </a:rPr>
                  <a:t>connus</a:t>
                </a:r>
                <a:r>
                  <a:rPr lang="en-US" i="0" dirty="0">
                    <a:latin typeface="Dagny OT" panose="020B0504020201020104" pitchFamily="34" charset="77"/>
                  </a:rPr>
                  <a:t> </a:t>
                </a:r>
                <a:r>
                  <a:rPr lang="en-US" i="0" dirty="0" err="1">
                    <a:latin typeface="Dagny OT" panose="020B0504020201020104" pitchFamily="34" charset="77"/>
                  </a:rPr>
                  <a:t>ou</a:t>
                </a:r>
                <a:r>
                  <a:rPr lang="en-US" i="0" dirty="0">
                    <a:latin typeface="Dagny OT" panose="020B0504020201020104" pitchFamily="34" charset="77"/>
                  </a:rPr>
                  <a:t> non) </a:t>
                </a:r>
                <a:r>
                  <a:rPr lang="en-US" i="0" dirty="0" err="1">
                    <a:latin typeface="Dagny OT" panose="020B0504020201020104" pitchFamily="34" charset="77"/>
                  </a:rPr>
                  <a:t>est</a:t>
                </a:r>
                <a:r>
                  <a:rPr lang="en-US" i="0" dirty="0">
                    <a:latin typeface="Dagny OT" panose="020B0504020201020104" pitchFamily="34" charset="77"/>
                  </a:rPr>
                  <a:t> </a:t>
                </a:r>
                <a:r>
                  <a:rPr lang="en-US" i="0" dirty="0" err="1">
                    <a:latin typeface="Dagny OT" panose="020B0504020201020104" pitchFamily="34" charset="77"/>
                  </a:rPr>
                  <a:t>responsable</a:t>
                </a:r>
                <a:r>
                  <a:rPr lang="en-US" i="0" dirty="0">
                    <a:latin typeface="Dagny OT" panose="020B0504020201020104" pitchFamily="34" charset="77"/>
                  </a:rPr>
                  <a:t> de </a:t>
                </a:r>
                <a14:m>
                  <m:oMath xmlns:m="http://schemas.openxmlformats.org/officeDocument/2006/math">
                    <m:r>
                      <a:rPr lang="en-US" i="1" dirty="0" smtClean="0">
                        <a:latin typeface="Cambria Math" panose="02040503050406030204" pitchFamily="18" charset="0"/>
                      </a:rPr>
                      <m:t>𝐴</m:t>
                    </m:r>
                  </m:oMath>
                </a14:m>
                <a:r>
                  <a:rPr lang="en-US" i="0" dirty="0">
                    <a:latin typeface="Dagny OT" panose="020B0504020201020104" pitchFamily="34" charset="77"/>
                  </a:rPr>
                  <a:t> &amp; </a:t>
                </a:r>
                <a14:m>
                  <m:oMath xmlns:m="http://schemas.openxmlformats.org/officeDocument/2006/math">
                    <m:r>
                      <a:rPr lang="en-US" i="1" dirty="0" smtClean="0">
                        <a:latin typeface="Cambria Math" panose="02040503050406030204" pitchFamily="18" charset="0"/>
                      </a:rPr>
                      <m:t>𝐵</m:t>
                    </m:r>
                  </m:oMath>
                </a14:m>
                <a:endParaRPr lang="en-US" dirty="0">
                  <a:latin typeface="Dagny OT" panose="020B0504020201020104" pitchFamily="34" charset="77"/>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57" t="-1413" r="-925"/>
                </a:stretch>
              </a:blipFill>
            </p:spPr>
            <p:txBody>
              <a:bodyPr/>
              <a:lstStyle/>
              <a:p>
                <a:r>
                  <a:rPr lang="en-US">
                    <a:noFill/>
                  </a:rPr>
                  <a:t> </a:t>
                </a:r>
              </a:p>
            </p:txBody>
          </p:sp>
        </mc:Fallback>
      </mc:AlternateContent>
    </p:spTree>
    <p:extLst>
      <p:ext uri="{BB962C8B-B14F-4D97-AF65-F5344CB8AC3E}">
        <p14:creationId xmlns:p14="http://schemas.microsoft.com/office/powerpoint/2010/main" val="2183584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NUM" val="2"/>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heme/theme1.xml><?xml version="1.0" encoding="utf-8"?>
<a:theme xmlns:a="http://schemas.openxmlformats.org/drawingml/2006/main" name="Crop">
  <a:themeElements>
    <a:clrScheme name="Crop">
      <a:dk1>
        <a:sysClr val="windowText" lastClr="000000"/>
      </a:dk1>
      <a:lt1>
        <a:sysClr val="window" lastClr="FFFFFF"/>
      </a:lt1>
      <a:dk2>
        <a:srgbClr val="432A30"/>
      </a:dk2>
      <a:lt2>
        <a:srgbClr val="F2F2F0"/>
      </a:lt2>
      <a:accent1>
        <a:srgbClr val="836C9F"/>
      </a:accent1>
      <a:accent2>
        <a:srgbClr val="BDAB56"/>
      </a:accent2>
      <a:accent3>
        <a:srgbClr val="B0565D"/>
      </a:accent3>
      <a:accent4>
        <a:srgbClr val="55B1BC"/>
      </a:accent4>
      <a:accent5>
        <a:srgbClr val="4D925F"/>
      </a:accent5>
      <a:accent6>
        <a:srgbClr val="E08C4A"/>
      </a:accent6>
      <a:hlink>
        <a:srgbClr val="55B1BC"/>
      </a:hlink>
      <a:folHlink>
        <a:srgbClr val="836C9F"/>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9270AA94-2367-4B1E-B579-26147B222BD0}"/>
    </a:ext>
  </a:extLst>
</a:theme>
</file>

<file path=ppt/theme/theme2.xml><?xml version="1.0" encoding="utf-8"?>
<a:theme xmlns:a="http://schemas.openxmlformats.org/drawingml/2006/main" name="Office Theme">
  <a:themeElements>
    <a:clrScheme name="CFSIcolours 3">
      <a:dk1>
        <a:srgbClr val="23183D"/>
      </a:dk1>
      <a:lt1>
        <a:srgbClr val="FFFFFF"/>
      </a:lt1>
      <a:dk2>
        <a:srgbClr val="385494"/>
      </a:dk2>
      <a:lt2>
        <a:srgbClr val="FFFEFE"/>
      </a:lt2>
      <a:accent1>
        <a:srgbClr val="D41E48"/>
      </a:accent1>
      <a:accent2>
        <a:srgbClr val="E9A12D"/>
      </a:accent2>
      <a:accent3>
        <a:srgbClr val="23183D"/>
      </a:accent3>
      <a:accent4>
        <a:srgbClr val="43B6AE"/>
      </a:accent4>
      <a:accent5>
        <a:srgbClr val="385494"/>
      </a:accent5>
      <a:accent6>
        <a:srgbClr val="70AD47"/>
      </a:accent6>
      <a:hlink>
        <a:srgbClr val="B4B4B3"/>
      </a:hlink>
      <a:folHlink>
        <a:srgbClr val="A1BAC3"/>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rop">
    <a:dk1>
      <a:sysClr val="windowText" lastClr="000000"/>
    </a:dk1>
    <a:lt1>
      <a:sysClr val="window" lastClr="FFFFFF"/>
    </a:lt1>
    <a:dk2>
      <a:srgbClr val="432A30"/>
    </a:dk2>
    <a:lt2>
      <a:srgbClr val="F2F2F0"/>
    </a:lt2>
    <a:accent1>
      <a:srgbClr val="836C9F"/>
    </a:accent1>
    <a:accent2>
      <a:srgbClr val="BDAB56"/>
    </a:accent2>
    <a:accent3>
      <a:srgbClr val="B0565D"/>
    </a:accent3>
    <a:accent4>
      <a:srgbClr val="55B1BC"/>
    </a:accent4>
    <a:accent5>
      <a:srgbClr val="4D925F"/>
    </a:accent5>
    <a:accent6>
      <a:srgbClr val="E08C4A"/>
    </a:accent6>
    <a:hlink>
      <a:srgbClr val="55B1BC"/>
    </a:hlink>
    <a:folHlink>
      <a:srgbClr val="836C9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BC320AD1FA7AF49AD3F65A6C6282314" ma:contentTypeVersion="9" ma:contentTypeDescription="Create a new document." ma:contentTypeScope="" ma:versionID="d564e53e0f98fd87682b9204c4437c4d">
  <xsd:schema xmlns:xsd="http://www.w3.org/2001/XMLSchema" xmlns:xs="http://www.w3.org/2001/XMLSchema" xmlns:p="http://schemas.microsoft.com/office/2006/metadata/properties" xmlns:ns2="48e51f69-d585-4695-9488-9f1e0dda2451" targetNamespace="http://schemas.microsoft.com/office/2006/metadata/properties" ma:root="true" ma:fieldsID="7b1e15d5253e333c18bd82bee1244dc0" ns2:_="">
    <xsd:import namespace="48e51f69-d585-4695-9488-9f1e0dda245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e51f69-d585-4695-9488-9f1e0dda245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A655BCA-DF7F-418D-8229-4428A176AF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e51f69-d585-4695-9488-9f1e0dda24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9371250-3F0A-4DD7-960E-8A2D865DFF0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{BB9CB5F5-5485-4A4B-810B-B4E3C4F9CD46}tf10001072</Template>
  <TotalTime>17029</TotalTime>
  <Words>2695</Words>
  <Application>Microsoft Macintosh PowerPoint</Application>
  <PresentationFormat>Widescreen</PresentationFormat>
  <Paragraphs>301</Paragraphs>
  <Slides>38</Slides>
  <Notes>5</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38</vt:i4>
      </vt:variant>
    </vt:vector>
  </HeadingPairs>
  <TitlesOfParts>
    <vt:vector size="48" baseType="lpstr">
      <vt:lpstr>Arial</vt:lpstr>
      <vt:lpstr>Avenir Next</vt:lpstr>
      <vt:lpstr>Calibri</vt:lpstr>
      <vt:lpstr>Cambria</vt:lpstr>
      <vt:lpstr>Cambria Math</vt:lpstr>
      <vt:lpstr>Dagny OT</vt:lpstr>
      <vt:lpstr>Franklin Gothic Book</vt:lpstr>
      <vt:lpstr>Wingdings</vt:lpstr>
      <vt:lpstr>Crop</vt:lpstr>
      <vt:lpstr>Office Theme</vt:lpstr>
      <vt:lpstr>Introduction à l'analyse des données</vt:lpstr>
      <vt:lpstr>APPRENTISSAGE STATISTIQUE</vt:lpstr>
      <vt:lpstr>CONTEXTE D'APPRENTISSAGE</vt:lpstr>
      <vt:lpstr>TYPES D'APPRENTISSAGE</vt:lpstr>
      <vt:lpstr>LES TYPES D'APPRENTISSAGE</vt:lpstr>
      <vt:lpstr>Règles d'association</vt:lpstr>
      <vt:lpstr>Notions de base sur les règles d’association</vt:lpstr>
      <vt:lpstr>APPLICATIONS</vt:lpstr>
      <vt:lpstr>Causalité et corrélation</vt:lpstr>
      <vt:lpstr>Causalité et corrélation</vt:lpstr>
      <vt:lpstr>DÉFINITIONS</vt:lpstr>
      <vt:lpstr>DÉFINITIONS</vt:lpstr>
      <vt:lpstr>FORMULES</vt:lpstr>
      <vt:lpstr>EXAMPLE</vt:lpstr>
      <vt:lpstr>EXEMPLE</vt:lpstr>
      <vt:lpstr>PowerPoint Presentation</vt:lpstr>
      <vt:lpstr>CLASSIFICATION</vt:lpstr>
      <vt:lpstr>APERÇU DE LA CLASSIFICATION</vt:lpstr>
      <vt:lpstr>APERÇU DE LA CLASSIFICATION</vt:lpstr>
      <vt:lpstr>APPLICATIONS</vt:lpstr>
      <vt:lpstr>MÉTHODES DE CLASSIFICATION</vt:lpstr>
      <vt:lpstr>ARBRES DE DÉCISION</vt:lpstr>
      <vt:lpstr>D'AUTRES POINTS DE RÉFLEXION</vt:lpstr>
      <vt:lpstr>ÉVALUATION DE LA PERFORMANCE</vt:lpstr>
      <vt:lpstr>REGROUPEMENT</vt:lpstr>
      <vt:lpstr>APERÇU DU REGROUPEMENT</vt:lpstr>
      <vt:lpstr>PowerPoint Presentation</vt:lpstr>
      <vt:lpstr>APPLICATIONS</vt:lpstr>
      <vt:lpstr>MODÈLES DE REGROUPEMENT</vt:lpstr>
      <vt:lpstr>PowerPoint Presentation</vt:lpstr>
      <vt:lpstr>DÉFIS DU REGROUPEMENT</vt:lpstr>
      <vt:lpstr>ENJEUX ET DÉFIS</vt:lpstr>
      <vt:lpstr>MAUVAISES DONNÉES</vt:lpstr>
      <vt:lpstr>SURAPPRENTISSAGE</vt:lpstr>
      <vt:lpstr>Comparaison entre les mégadonnées (BIG DATA) et les petites données</vt:lpstr>
      <vt:lpstr>PowerPoint Presentation</vt:lpstr>
      <vt:lpstr>PERTINENCE ET portabilité</vt:lpstr>
      <vt:lpstr>BIAIS, SOPHISMES ET INTERPRÉTATION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EXPLORATION AND DATA VISUALIZATION</dc:title>
  <dc:creator>Patrick Boily</dc:creator>
  <cp:lastModifiedBy>Patrick Boily</cp:lastModifiedBy>
  <cp:revision>362</cp:revision>
  <dcterms:created xsi:type="dcterms:W3CDTF">2020-08-02T19:49:53Z</dcterms:created>
  <dcterms:modified xsi:type="dcterms:W3CDTF">2021-09-29T14:02:58Z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0x0101003BC320AD1FA7AF49AD3F65A6C6282314</vt:lpwstr>
  </property>
</Properties>
</file>

<file path=docProps/thumbnail.jpeg>
</file>